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9"/>
  </p:notesMasterIdLst>
  <p:handoutMasterIdLst>
    <p:handoutMasterId r:id="rId20"/>
  </p:handoutMasterIdLst>
  <p:sldIdLst>
    <p:sldId id="484" r:id="rId4"/>
    <p:sldId id="582" r:id="rId5"/>
    <p:sldId id="584" r:id="rId6"/>
    <p:sldId id="586" r:id="rId7"/>
    <p:sldId id="587" r:id="rId8"/>
    <p:sldId id="588" r:id="rId9"/>
    <p:sldId id="589" r:id="rId10"/>
    <p:sldId id="590" r:id="rId11"/>
    <p:sldId id="591" r:id="rId12"/>
    <p:sldId id="592" r:id="rId13"/>
    <p:sldId id="593" r:id="rId14"/>
    <p:sldId id="594" r:id="rId15"/>
    <p:sldId id="595" r:id="rId16"/>
    <p:sldId id="596" r:id="rId17"/>
    <p:sldId id="597" r:id="rId18"/>
  </p:sldIdLst>
  <p:sldSz cx="9144000" cy="6858000" type="screen4x3"/>
  <p:notesSz cx="6858000" cy="9144000"/>
  <p:custDataLst>
    <p:tags r:id="rId24"/>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4" userDrawn="1">
          <p15:clr>
            <a:srgbClr val="A4A3A4"/>
          </p15:clr>
        </p15:guide>
        <p15:guide id="2" pos="28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67" autoAdjust="0"/>
    <p:restoredTop sz="96846" autoAdjust="0"/>
  </p:normalViewPr>
  <p:slideViewPr>
    <p:cSldViewPr snapToGrid="0" snapToObjects="1" showGuides="1">
      <p:cViewPr varScale="1">
        <p:scale>
          <a:sx n="81" d="100"/>
          <a:sy n="81" d="100"/>
        </p:scale>
        <p:origin x="1013" y="58"/>
      </p:cViewPr>
      <p:guideLst>
        <p:guide orient="horz" pos="2144"/>
        <p:guide pos="283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16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3.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5.xml"/><Relationship Id="rId3" Type="http://schemas.openxmlformats.org/officeDocument/2006/relationships/image" Target="../media/image16.png"/><Relationship Id="rId2" Type="http://schemas.openxmlformats.org/officeDocument/2006/relationships/tags" Target="../tags/tag154.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6.xml"/><Relationship Id="rId4" Type="http://schemas.openxmlformats.org/officeDocument/2006/relationships/image" Target="../media/image18.png"/><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7.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1.xml"/><Relationship Id="rId1" Type="http://schemas.openxmlformats.org/officeDocument/2006/relationships/tags" Target="../tags/tag160.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5.xml"/><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image" Target="../media/image9.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50.xml"/><Relationship Id="rId7" Type="http://schemas.openxmlformats.org/officeDocument/2006/relationships/image" Target="../media/image11.wmf"/><Relationship Id="rId6" Type="http://schemas.openxmlformats.org/officeDocument/2006/relationships/oleObject" Target="../embeddings/oleObject2.bin"/><Relationship Id="rId5" Type="http://schemas.openxmlformats.org/officeDocument/2006/relationships/tags" Target="../tags/tag149.xml"/><Relationship Id="rId4" Type="http://schemas.openxmlformats.org/officeDocument/2006/relationships/image" Target="../media/image10.wmf"/><Relationship Id="rId3" Type="http://schemas.openxmlformats.org/officeDocument/2006/relationships/oleObject" Target="../embeddings/oleObject1.bin"/><Relationship Id="rId2" Type="http://schemas.openxmlformats.org/officeDocument/2006/relationships/tags" Target="../tags/tag148.xml"/><Relationship Id="rId10" Type="http://schemas.openxmlformats.org/officeDocument/2006/relationships/vmlDrawing" Target="../drawings/vmlDrawing1.v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2.xml"/><Relationship Id="rId3" Type="http://schemas.openxmlformats.org/officeDocument/2006/relationships/image" Target="../media/image12.png"/><Relationship Id="rId2" Type="http://schemas.openxmlformats.org/officeDocument/2006/relationships/tags" Target="../tags/tag15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7"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a:t>
            </a:r>
            <a:r>
              <a:rPr lang="en-US" altLang="zh-CN" sz="4000" b="1" dirty="0">
                <a:solidFill>
                  <a:schemeClr val="bg1"/>
                </a:solidFill>
                <a:latin typeface="微软雅黑" panose="020B0503020204020204" pitchFamily="34" charset="-122"/>
                <a:ea typeface="微软雅黑" panose="020B0503020204020204" pitchFamily="34" charset="-122"/>
                <a:cs typeface="+mn-cs"/>
              </a:rPr>
              <a:t>2</a:t>
            </a:r>
            <a:r>
              <a:rPr lang="zh-CN" altLang="en-US" sz="4000" b="1" dirty="0">
                <a:solidFill>
                  <a:schemeClr val="bg1"/>
                </a:solidFill>
                <a:latin typeface="微软雅黑" panose="020B0503020204020204" pitchFamily="34" charset="-122"/>
                <a:ea typeface="微软雅黑" panose="020B0503020204020204" pitchFamily="34" charset="-122"/>
                <a:cs typeface="+mn-cs"/>
              </a:rPr>
              <a:t>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直流电源供电电路的分析与测试</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108200" y="3577590"/>
            <a:ext cx="5719445"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单元2　电压源与电流源及其等效变换</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0"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8981" y="2930657"/>
            <a:ext cx="322262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9" name="矩形 8"/>
          <p:cNvSpPr/>
          <p:nvPr/>
        </p:nvSpPr>
        <p:spPr>
          <a:xfrm>
            <a:off x="104140" y="1336675"/>
            <a:ext cx="5687695" cy="1350645"/>
          </a:xfrm>
          <a:prstGeom prst="rect">
            <a:avLst/>
          </a:prstGeom>
          <a:solidFill>
            <a:srgbClr val="000000">
              <a:alpha val="0"/>
            </a:srgbClr>
          </a:solidFill>
          <a:ln>
            <a:solidFill>
              <a:srgbClr val="000000">
                <a:alpha val="0"/>
              </a:srgb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noFill/>
            </a:endParaRPr>
          </a:p>
        </p:txBody>
      </p:sp>
      <p:sp>
        <p:nvSpPr>
          <p:cNvPr id="10" name="矩形 9"/>
          <p:cNvSpPr/>
          <p:nvPr/>
        </p:nvSpPr>
        <p:spPr>
          <a:xfrm>
            <a:off x="454025" y="2870835"/>
            <a:ext cx="4449445" cy="3921125"/>
          </a:xfrm>
          <a:prstGeom prst="rect">
            <a:avLst/>
          </a:prstGeom>
          <a:noFill/>
          <a:ln>
            <a:noFill/>
          </a:ln>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n>
                <a:noFill/>
              </a:ln>
              <a:noFill/>
            </a:endParaRPr>
          </a:p>
        </p:txBody>
      </p:sp>
      <mc:AlternateContent xmlns:mc="http://schemas.openxmlformats.org/markup-compatibility/2006">
        <mc:Choice xmlns:a14="http://schemas.microsoft.com/office/drawing/2010/main" Requires="a14">
          <p:sp>
            <p:nvSpPr>
              <p:cNvPr id="11" name="文本框 10"/>
              <p:cNvSpPr txBox="1"/>
              <p:nvPr/>
            </p:nvSpPr>
            <p:spPr>
              <a:xfrm>
                <a:off x="471805" y="2930525"/>
                <a:ext cx="4206240" cy="3654425"/>
              </a:xfrm>
              <a:prstGeom prst="rect">
                <a:avLst/>
              </a:prstGeom>
              <a:noFill/>
            </p:spPr>
            <p:txBody>
              <a:bodyPr wrap="square" rtlCol="0">
                <a:spAutoFit/>
              </a:bodyPr>
              <a:p>
                <a:pPr>
                  <a:lnSpc>
                    <a:spcPct val="150000"/>
                  </a:lnSpc>
                </a:pPr>
                <a:r>
                  <a:rPr lang="en-US" altLang="zh-CN"/>
                  <a:t>(2)</a:t>
                </a:r>
                <a:r>
                  <a:rPr lang="zh-CN" altLang="en-US"/>
                  <a:t>用电流源模型计算：</a:t>
                </a:r>
                <a:endParaRPr lang="zh-CN" altLang="en-US"/>
              </a:p>
              <a:p>
                <a:pPr>
                  <a:lnSpc>
                    <a:spcPct val="150000"/>
                  </a:lnSpc>
                </a:pPr>
                <a:r>
                  <a:rPr lang="zh-CN" altLang="en-US"/>
                  <a:t>电流源的电流：</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r>
                          <a:rPr lang="en-US" altLang="zh-CN" i="1">
                            <a:solidFill>
                              <a:schemeClr val="tx1"/>
                            </a:solidFill>
                            <a:latin typeface="Cambria Math" panose="02040503050406030204" charset="0"/>
                            <a:cs typeface="Cambria Math" panose="02040503050406030204" charset="0"/>
                          </a:rPr>
                          <m:t>𝐸</m:t>
                        </m:r>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0</m:t>
                            </m:r>
                          </m:sub>
                        </m:sSub>
                      </m:den>
                    </m:f>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30</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zh-CN" altLang="en-US"/>
                  <a:t>内阻：</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𝑟</m:t>
                        </m:r>
                      </m:e>
                      <m:sub>
                        <m:r>
                          <a:rPr lang="en-US" altLang="zh-CN" i="1">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0</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0</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2</m:t>
                    </m:r>
                    <m:r>
                      <a:rPr lang="en-US" altLang="zh-CN" i="1">
                        <a:solidFill>
                          <a:schemeClr val="tx1"/>
                        </a:solidFill>
                        <a:latin typeface="Cambria Math" panose="02040503050406030204" charset="0"/>
                        <a:cs typeface="Cambria Math" panose="02040503050406030204" charset="0"/>
                      </a:rPr>
                      <m:t>𝛺</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zh-CN" altLang="en-US"/>
                  <a:t>负载中的电流：</a:t>
                </a:r>
                <a14:m>
                  <m:oMath xmlns:m="http://schemas.openxmlformats.org/officeDocument/2006/math">
                    <m:r>
                      <a:rPr lang="en-US" altLang="zh-CN" i="1">
                        <a:solidFill>
                          <a:schemeClr val="tx1"/>
                        </a:solidFill>
                        <a:latin typeface="Cambria Math" panose="02040503050406030204" charset="0"/>
                        <a:cs typeface="Cambria Math" panose="02040503050406030204" charset="0"/>
                      </a:rPr>
                      <m:t>𝐼</m:t>
                    </m:r>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𝑠</m:t>
                            </m:r>
                          </m:sub>
                        </m:sSub>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𝑠</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𝑅</m:t>
                        </m:r>
                      </m:den>
                    </m:f>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𝐼</m:t>
                        </m:r>
                      </m:e>
                      <m:sub>
                        <m:r>
                          <a:rPr lang="en-US" altLang="zh-CN" i="1">
                            <a:solidFill>
                              <a:schemeClr val="tx1"/>
                            </a:solidFill>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1</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zh-CN" altLang="en-US"/>
                  <a:t>负载消耗的功率：</a:t>
                </a:r>
                <a14:m>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𝑃</m:t>
                        </m:r>
                      </m:e>
                      <m:sub>
                        <m:r>
                          <a:rPr lang="en-US" altLang="zh-CN" i="1">
                            <a:solidFill>
                              <a:schemeClr val="tx1"/>
                            </a:solidFill>
                            <a:latin typeface="Cambria Math" panose="02040503050406030204" charset="0"/>
                            <a:cs typeface="Cambria Math" panose="02040503050406030204" charset="0"/>
                          </a:rPr>
                          <m:t>𝐿</m:t>
                        </m:r>
                      </m:sub>
                    </m:sSub>
                    <m:r>
                      <a:rPr lang="en-US" altLang="zh-CN" i="1">
                        <a:solidFill>
                          <a:schemeClr val="tx1"/>
                        </a:solidFill>
                        <a:latin typeface="Cambria Math" panose="02040503050406030204" charset="0"/>
                        <a:cs typeface="Cambria Math" panose="02040503050406030204" charset="0"/>
                      </a:rPr>
                      <m:t>=</m:t>
                    </m:r>
                    <m:sSup>
                      <m:sSupPr>
                        <m:ctrlPr>
                          <a:rPr lang="en-US" altLang="zh-CN" i="1">
                            <a:solidFill>
                              <a:schemeClr val="tx1"/>
                            </a:solidFill>
                            <a:latin typeface="Cambria Math" panose="02040503050406030204" charset="0"/>
                            <a:cs typeface="Cambria Math" panose="02040503050406030204" charset="0"/>
                          </a:rPr>
                        </m:ctrlPr>
                      </m:sSupPr>
                      <m:e>
                        <m:r>
                          <a:rPr lang="en-US" altLang="zh-CN" i="1">
                            <a:solidFill>
                              <a:schemeClr val="tx1"/>
                            </a:solidFill>
                            <a:latin typeface="Cambria Math" panose="02040503050406030204" charset="0"/>
                            <a:cs typeface="Cambria Math" panose="02040503050406030204" charset="0"/>
                          </a:rPr>
                          <m:t>𝐼</m:t>
                        </m:r>
                      </m:e>
                      <m:sup>
                        <m:r>
                          <a:rPr lang="en-US" altLang="zh-CN" i="1">
                            <a:solidFill>
                              <a:schemeClr val="tx1"/>
                            </a:solidFill>
                            <a:latin typeface="Cambria Math" panose="02040503050406030204" charset="0"/>
                            <a:cs typeface="Cambria Math" panose="02040503050406030204" charset="0"/>
                          </a:rPr>
                          <m:t>2</m:t>
                        </m:r>
                      </m:sup>
                    </m:sSup>
                    <m:r>
                      <a:rPr lang="en-US" altLang="zh-CN" i="1">
                        <a:solidFill>
                          <a:schemeClr val="tx1"/>
                        </a:solidFill>
                        <a:latin typeface="Cambria Math" panose="02040503050406030204" charset="0"/>
                        <a:cs typeface="Cambria Math" panose="02040503050406030204" charset="0"/>
                      </a:rPr>
                      <m:t>𝑅</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5</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8</m:t>
                    </m:r>
                    <m:r>
                      <a:rPr lang="en-US" altLang="zh-CN" i="1">
                        <a:solidFill>
                          <a:schemeClr val="tx1"/>
                        </a:solidFill>
                        <a:latin typeface="Cambria Math" panose="02040503050406030204" charset="0"/>
                        <a:cs typeface="Cambria Math" panose="02040503050406030204" charset="0"/>
                      </a:rPr>
                      <m:t>𝑊</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zh-CN" altLang="en-US"/>
                  <a:t>内阻中的电流：</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𝑟</m:t>
                        </m:r>
                      </m:sub>
                    </m:sSub>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r>
                          <a:rPr lang="en-US" altLang="zh-CN" i="1">
                            <a:solidFill>
                              <a:schemeClr val="tx1"/>
                            </a:solidFill>
                            <a:latin typeface="Cambria Math" panose="02040503050406030204" charset="0"/>
                            <a:cs typeface="Cambria Math" panose="02040503050406030204" charset="0"/>
                          </a:rPr>
                          <m:t>𝑅</m:t>
                        </m:r>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𝑅</m:t>
                        </m:r>
                      </m:den>
                    </m:f>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𝐼</m:t>
                        </m:r>
                      </m:e>
                      <m:sub>
                        <m:r>
                          <a:rPr lang="en-US" altLang="zh-CN" i="1">
                            <a:solidFill>
                              <a:schemeClr val="tx1"/>
                            </a:solidFill>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29</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zh-CN" altLang="en-US"/>
                  <a:t>内阻的功率：</a:t>
                </a:r>
                <a14:m>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𝑃</m:t>
                        </m:r>
                      </m:e>
                      <m:sub>
                        <m:r>
                          <a:rPr lang="en-US" altLang="zh-CN" i="1">
                            <a:solidFill>
                              <a:schemeClr val="tx1"/>
                            </a:solidFill>
                            <a:latin typeface="Cambria Math" panose="02040503050406030204" charset="0"/>
                            <a:cs typeface="Cambria Math" panose="02040503050406030204" charset="0"/>
                          </a:rPr>
                          <m:t>𝑟</m:t>
                        </m:r>
                      </m:sub>
                    </m:sSub>
                    <m:r>
                      <a:rPr lang="en-US" altLang="zh-CN" i="1">
                        <a:solidFill>
                          <a:schemeClr val="tx1"/>
                        </a:solidFill>
                        <a:latin typeface="Cambria Math" panose="02040503050406030204" charset="0"/>
                        <a:cs typeface="Cambria Math" panose="02040503050406030204" charset="0"/>
                      </a:rPr>
                      <m:t>=</m:t>
                    </m:r>
                    <m:sSup>
                      <m:sSupPr>
                        <m:ctrlPr>
                          <a:rPr lang="en-US" altLang="zh-CN" i="1">
                            <a:solidFill>
                              <a:schemeClr val="tx1"/>
                            </a:solidFill>
                            <a:latin typeface="Cambria Math" panose="02040503050406030204" charset="0"/>
                            <a:cs typeface="Cambria Math" panose="02040503050406030204" charset="0"/>
                          </a:rPr>
                        </m:ctrlPr>
                      </m:sSupPr>
                      <m:e>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𝐼</m:t>
                            </m:r>
                          </m:e>
                          <m:sub>
                            <m:r>
                              <a:rPr lang="en-US" altLang="zh-CN" i="1">
                                <a:solidFill>
                                  <a:schemeClr val="tx1"/>
                                </a:solidFill>
                                <a:latin typeface="Cambria Math" panose="02040503050406030204" charset="0"/>
                                <a:cs typeface="Cambria Math" panose="02040503050406030204" charset="0"/>
                              </a:rPr>
                              <m:t>𝑟</m:t>
                            </m:r>
                          </m:sub>
                        </m:sSub>
                      </m:e>
                      <m:sup>
                        <m:r>
                          <a:rPr lang="en-US" altLang="zh-CN" i="1">
                            <a:solidFill>
                              <a:schemeClr val="tx1"/>
                            </a:solidFill>
                            <a:latin typeface="Cambria Math" panose="02040503050406030204" charset="0"/>
                            <a:cs typeface="Cambria Math" panose="02040503050406030204" charset="0"/>
                          </a:rPr>
                          <m:t>2</m:t>
                        </m:r>
                      </m:sup>
                    </m:sSup>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0</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168</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2</m:t>
                    </m:r>
                    <m:r>
                      <a:rPr lang="en-US" altLang="zh-CN" i="1">
                        <a:solidFill>
                          <a:schemeClr val="tx1"/>
                        </a:solidFill>
                        <a:latin typeface="Cambria Math" panose="02040503050406030204" charset="0"/>
                        <a:cs typeface="Cambria Math" panose="02040503050406030204" charset="0"/>
                      </a:rPr>
                      <m:t>𝑊</m:t>
                    </m:r>
                  </m:oMath>
                </a14:m>
                <a:endParaRPr lang="zh-CN" altLang="en-US"/>
              </a:p>
            </p:txBody>
          </p:sp>
        </mc:Choice>
        <mc:Fallback>
          <p:sp>
            <p:nvSpPr>
              <p:cNvPr id="11" name="文本框 10"/>
              <p:cNvSpPr txBox="1">
                <a:spLocks noRot="1" noChangeAspect="1" noMove="1" noResize="1" noEditPoints="1" noAdjustHandles="1" noChangeArrowheads="1" noChangeShapeType="1" noTextEdit="1"/>
              </p:cNvSpPr>
              <p:nvPr/>
            </p:nvSpPr>
            <p:spPr>
              <a:xfrm>
                <a:off x="471805" y="2930525"/>
                <a:ext cx="4206240" cy="3654425"/>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454025" y="1160145"/>
                <a:ext cx="5086985" cy="1583690"/>
              </a:xfrm>
              <a:prstGeom prst="rect">
                <a:avLst/>
              </a:prstGeom>
              <a:noFill/>
              <a:ln>
                <a:noFill/>
              </a:ln>
              <a:extLst>
                <a:ext uri="{909E8E84-426E-40DD-AFC4-6F175D3DCCD1}">
                  <a14:hiddenFill xmlns:a14="http://schemas.microsoft.com/office/drawing/2010/main">
                    <a:solidFill>
                      <a:srgbClr val="000000">
                        <a:alpha val="0"/>
                      </a:srgbClr>
                    </a:solidFill>
                  </a14:hiddenFill>
                </a:ext>
              </a:extLst>
            </p:spPr>
            <p:txBody>
              <a:bodyPr wrap="square" rtlCol="0">
                <a:spAutoFit/>
              </a:bodyPr>
              <a:p>
                <a:pPr>
                  <a:lnSpc>
                    <a:spcPct val="150000"/>
                  </a:lnSpc>
                </a:pPr>
                <a:r>
                  <a:rPr lang="zh-CN" altLang="en-US"/>
                  <a:t>【解】（</a:t>
                </a:r>
                <a:r>
                  <a:rPr lang="en-US" altLang="zh-CN"/>
                  <a:t>1</a:t>
                </a:r>
                <a:r>
                  <a:rPr lang="zh-CN" altLang="en-US"/>
                  <a:t>）</a:t>
                </a:r>
                <a:r>
                  <a:rPr lang="zh-CN"/>
                  <a:t>用电压源模型计算</a:t>
                </a:r>
                <a:r>
                  <a:rPr lang="zh-CN" altLang="en-US"/>
                  <a:t>：</a:t>
                </a:r>
                <a14:m>
                  <m:oMath xmlns:m="http://schemas.openxmlformats.org/officeDocument/2006/math">
                    <m:r>
                      <a:rPr lang="en-US" altLang="zh-CN" i="1">
                        <a:solidFill>
                          <a:schemeClr val="tx1"/>
                        </a:solidFill>
                        <a:latin typeface="Cambria Math" panose="02040503050406030204" charset="0"/>
                        <a:cs typeface="Cambria Math" panose="02040503050406030204" charset="0"/>
                      </a:rPr>
                      <m:t>𝐼</m:t>
                    </m:r>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r>
                          <a:rPr lang="en-US" altLang="zh-CN" i="1">
                            <a:solidFill>
                              <a:schemeClr val="tx1"/>
                            </a:solidFill>
                            <a:latin typeface="Cambria Math" panose="02040503050406030204" charset="0"/>
                            <a:cs typeface="Cambria Math" panose="02040503050406030204" charset="0"/>
                          </a:rPr>
                          <m:t>𝐸</m:t>
                        </m:r>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0</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𝑅</m:t>
                        </m:r>
                      </m:den>
                    </m:f>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1</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en-US" altLang="zh-CN" i="1">
                    <a:solidFill>
                      <a:schemeClr val="tx1"/>
                    </a:solidFill>
                    <a:latin typeface="Cambria Math" panose="02040503050406030204" charset="0"/>
                    <a:cs typeface="Cambria Math" panose="02040503050406030204" charset="0"/>
                  </a:rPr>
                  <a:t>                       </a:t>
                </a:r>
                <a:r>
                  <a:rPr lang="en-US" altLang="zh-CN">
                    <a:solidFill>
                      <a:schemeClr val="tx1"/>
                    </a:solidFill>
                    <a:latin typeface="Cambria Math" panose="02040503050406030204" charset="0"/>
                    <a:cs typeface="Cambria Math" panose="02040503050406030204" charset="0"/>
                  </a:rPr>
                  <a:t>  </a:t>
                </a:r>
                <a:r>
                  <a:rPr lang="zh-CN" altLang="en-US">
                    <a:solidFill>
                      <a:schemeClr val="tx1"/>
                    </a:solidFill>
                    <a:latin typeface="Cambria Math" panose="02040503050406030204" charset="0"/>
                    <a:cs typeface="Cambria Math" panose="02040503050406030204" charset="0"/>
                  </a:rPr>
                  <a:t>负载消耗的功率：</a:t>
                </a:r>
                <a14:m>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𝑃</m:t>
                        </m:r>
                      </m:e>
                      <m:sub>
                        <m:r>
                          <a:rPr lang="en-US" altLang="zh-CN" i="1">
                            <a:solidFill>
                              <a:schemeClr val="tx1"/>
                            </a:solidFill>
                            <a:latin typeface="Cambria Math" panose="02040503050406030204" charset="0"/>
                            <a:cs typeface="Cambria Math" panose="02040503050406030204" charset="0"/>
                          </a:rPr>
                          <m:t>𝐿</m:t>
                        </m:r>
                      </m:sub>
                    </m:sSub>
                    <m:r>
                      <a:rPr lang="en-US" altLang="zh-CN" i="1">
                        <a:solidFill>
                          <a:schemeClr val="tx1"/>
                        </a:solidFill>
                        <a:latin typeface="Cambria Math" panose="02040503050406030204" charset="0"/>
                        <a:cs typeface="Cambria Math" panose="02040503050406030204" charset="0"/>
                      </a:rPr>
                      <m:t>=</m:t>
                    </m:r>
                    <m:sSup>
                      <m:sSupPr>
                        <m:ctrlPr>
                          <a:rPr lang="en-US" altLang="zh-CN" i="1">
                            <a:solidFill>
                              <a:schemeClr val="tx1"/>
                            </a:solidFill>
                            <a:latin typeface="Cambria Math" panose="02040503050406030204" charset="0"/>
                            <a:cs typeface="Cambria Math" panose="02040503050406030204" charset="0"/>
                          </a:rPr>
                        </m:ctrlPr>
                      </m:sSupPr>
                      <m:e>
                        <m:r>
                          <a:rPr lang="en-US" altLang="zh-CN" i="1">
                            <a:solidFill>
                              <a:schemeClr val="tx1"/>
                            </a:solidFill>
                            <a:latin typeface="Cambria Math" panose="02040503050406030204" charset="0"/>
                            <a:cs typeface="Cambria Math" panose="02040503050406030204" charset="0"/>
                          </a:rPr>
                          <m:t>𝐼</m:t>
                        </m:r>
                      </m:e>
                      <m:sup>
                        <m:r>
                          <a:rPr lang="en-US" altLang="zh-CN" i="1">
                            <a:solidFill>
                              <a:schemeClr val="tx1"/>
                            </a:solidFill>
                            <a:latin typeface="Cambria Math" panose="02040503050406030204" charset="0"/>
                            <a:cs typeface="Cambria Math" panose="02040503050406030204" charset="0"/>
                          </a:rPr>
                          <m:t>2</m:t>
                        </m:r>
                      </m:sup>
                    </m:sSup>
                    <m:r>
                      <a:rPr lang="en-US" altLang="zh-CN" i="1">
                        <a:solidFill>
                          <a:schemeClr val="tx1"/>
                        </a:solidFill>
                        <a:latin typeface="Cambria Math" panose="02040503050406030204" charset="0"/>
                        <a:cs typeface="Cambria Math" panose="02040503050406030204" charset="0"/>
                      </a:rPr>
                      <m:t>𝑅</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5</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8</m:t>
                    </m:r>
                    <m:r>
                      <a:rPr lang="en-US" altLang="zh-CN" i="1">
                        <a:solidFill>
                          <a:schemeClr val="tx1"/>
                        </a:solidFill>
                        <a:latin typeface="Cambria Math" panose="02040503050406030204" charset="0"/>
                        <a:cs typeface="Cambria Math" panose="02040503050406030204" charset="0"/>
                      </a:rPr>
                      <m:t>𝑊</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pPr>
                  <a:lnSpc>
                    <a:spcPct val="150000"/>
                  </a:lnSpc>
                </a:pPr>
                <a:r>
                  <a:rPr lang="en-US" altLang="zh-CN"/>
                  <a:t>                    </a:t>
                </a:r>
                <a:r>
                  <a:rPr lang="zh-CN" altLang="en-US"/>
                  <a:t>内阻的功率：</a:t>
                </a:r>
                <a14:m>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𝑃</m:t>
                        </m:r>
                      </m:e>
                      <m:sub>
                        <m:r>
                          <a:rPr lang="en-US" altLang="zh-CN" i="1">
                            <a:solidFill>
                              <a:schemeClr val="tx1"/>
                            </a:solidFill>
                            <a:latin typeface="Cambria Math" panose="02040503050406030204" charset="0"/>
                            <a:cs typeface="Cambria Math" panose="02040503050406030204" charset="0"/>
                          </a:rPr>
                          <m:t>𝑟</m:t>
                        </m:r>
                      </m:sub>
                    </m:sSub>
                    <m:r>
                      <a:rPr lang="en-US" altLang="zh-CN" i="1">
                        <a:solidFill>
                          <a:schemeClr val="tx1"/>
                        </a:solidFill>
                        <a:latin typeface="Cambria Math" panose="02040503050406030204" charset="0"/>
                        <a:cs typeface="Cambria Math" panose="02040503050406030204" charset="0"/>
                      </a:rPr>
                      <m:t>=</m:t>
                    </m:r>
                    <m:sSup>
                      <m:sSupPr>
                        <m:ctrlPr>
                          <a:rPr lang="en-US" altLang="zh-CN" i="1">
                            <a:solidFill>
                              <a:schemeClr val="tx1"/>
                            </a:solidFill>
                            <a:latin typeface="Cambria Math" panose="02040503050406030204" charset="0"/>
                            <a:cs typeface="Cambria Math" panose="02040503050406030204" charset="0"/>
                          </a:rPr>
                        </m:ctrlPr>
                      </m:sSupPr>
                      <m:e>
                        <m:r>
                          <a:rPr lang="en-US" altLang="zh-CN" i="1">
                            <a:solidFill>
                              <a:schemeClr val="tx1"/>
                            </a:solidFill>
                            <a:latin typeface="Cambria Math" panose="02040503050406030204" charset="0"/>
                            <a:cs typeface="Cambria Math" panose="02040503050406030204" charset="0"/>
                          </a:rPr>
                          <m:t>𝐼</m:t>
                        </m:r>
                      </m:e>
                      <m:sup>
                        <m:r>
                          <a:rPr lang="en-US" altLang="zh-CN" i="1">
                            <a:solidFill>
                              <a:schemeClr val="tx1"/>
                            </a:solidFill>
                            <a:latin typeface="Cambria Math" panose="02040503050406030204" charset="0"/>
                            <a:cs typeface="Cambria Math" panose="02040503050406030204" charset="0"/>
                          </a:rPr>
                          <m:t>2</m:t>
                        </m:r>
                      </m:sup>
                    </m:sSup>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𝑟</m:t>
                        </m:r>
                      </m:e>
                      <m:sub>
                        <m:r>
                          <a:rPr lang="en-US" altLang="zh-CN" i="1">
                            <a:solidFill>
                              <a:schemeClr val="tx1"/>
                            </a:solidFill>
                            <a:latin typeface="Cambria Math" panose="02040503050406030204" charset="0"/>
                            <a:cs typeface="Cambria Math" panose="02040503050406030204" charset="0"/>
                          </a:rPr>
                          <m:t>0</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0</m:t>
                    </m:r>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2</m:t>
                    </m:r>
                    <m:r>
                      <a:rPr lang="en-US" altLang="zh-CN" i="1">
                        <a:solidFill>
                          <a:schemeClr val="tx1"/>
                        </a:solidFill>
                        <a:latin typeface="Cambria Math" panose="02040503050406030204" charset="0"/>
                        <a:cs typeface="Cambria Math" panose="02040503050406030204" charset="0"/>
                      </a:rPr>
                      <m:t>𝑊</m:t>
                    </m:r>
                  </m:oMath>
                </a14:m>
                <a:endParaRPr lang="zh-CN" altLang="en-US"/>
              </a:p>
            </p:txBody>
          </p:sp>
        </mc:Choice>
        <mc:Fallback>
          <p:sp>
            <p:nvSpPr>
              <p:cNvPr id="8" name="文本框 7"/>
              <p:cNvSpPr txBox="1">
                <a:spLocks noRot="1" noChangeAspect="1" noMove="1" noResize="1" noEditPoints="1" noAdjustHandles="1" noChangeArrowheads="1" noChangeShapeType="1" noTextEdit="1"/>
              </p:cNvSpPr>
              <p:nvPr/>
            </p:nvSpPr>
            <p:spPr>
              <a:xfrm>
                <a:off x="454025" y="1160145"/>
                <a:ext cx="5086985" cy="1583690"/>
              </a:xfrm>
              <a:prstGeom prst="rect">
                <a:avLst/>
              </a:prstGeom>
              <a:blipFill rotWithShape="1">
                <a:blip r:embed="rId4"/>
                <a:stretch>
                  <a:fillRect/>
                </a:stretch>
              </a:blipFill>
              <a:ln>
                <a:noFill/>
              </a:ln>
              <a:extLst>
                <a:ext uri="{909E8E84-426E-40DD-AFC4-6F175D3DCCD1}">
                  <a14:hiddenFill xmlns:a14="http://schemas.microsoft.com/office/drawing/2010/main">
                    <a:solidFill>
                      <a:srgbClr val="000000">
                        <a:alpha val="0"/>
                      </a:srgbClr>
                    </a:solidFill>
                  </a14:hiddenFill>
                </a:ext>
              </a:extLst>
            </p:spPr>
            <p:txBody>
              <a:bodyPr/>
              <a:lstStyle/>
              <a:p>
                <a:r>
                  <a:rPr lang="zh-CN" altLang="en-US">
                    <a:noFill/>
                  </a:rPr>
                  <a:t> </a:t>
                </a:r>
              </a:p>
            </p:txBody>
          </p:sp>
        </mc:Fallback>
      </mc:AlternateContent>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2"/>
          <p:cNvSpPr txBox="1">
            <a:spLocks noChangeArrowheads="1"/>
          </p:cNvSpPr>
          <p:nvPr>
            <p:custDataLst>
              <p:tags r:id="rId2"/>
            </p:custDataLst>
          </p:nvPr>
        </p:nvSpPr>
        <p:spPr bwMode="auto">
          <a:xfrm>
            <a:off x="495300" y="1638935"/>
            <a:ext cx="8153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2.2.2</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如图</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2.14</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所示的电路，已知：</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12 V</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E</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6 V</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3</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6 </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 10 </a:t>
            </a: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，试应用电源等效变换法求电阻</a:t>
            </a:r>
            <a:r>
              <a:rPr lang="en-US" altLang="zh-CN" sz="2800" b="1" i="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R</a:t>
            </a:r>
            <a:r>
              <a:rPr lang="en-US" altLang="zh-CN" sz="20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中的电流。</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0" name="直接连接符 1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7" name="图片 6"/>
          <p:cNvPicPr>
            <a:picLocks noChangeAspect="1"/>
          </p:cNvPicPr>
          <p:nvPr/>
        </p:nvPicPr>
        <p:blipFill>
          <a:blip r:embed="rId3"/>
          <a:stretch>
            <a:fillRect/>
          </a:stretch>
        </p:blipFill>
        <p:spPr>
          <a:xfrm>
            <a:off x="2805430" y="3279140"/>
            <a:ext cx="2611120" cy="2071370"/>
          </a:xfrm>
          <a:prstGeom prst="rect">
            <a:avLst/>
          </a:prstGeom>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0" name="直接连接符 1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矩形 4"/>
          <p:cNvSpPr/>
          <p:nvPr/>
        </p:nvSpPr>
        <p:spPr>
          <a:xfrm>
            <a:off x="373380" y="4577715"/>
            <a:ext cx="8077200" cy="1054100"/>
          </a:xfrm>
          <a:prstGeom prst="rect">
            <a:avLst/>
          </a:prstGeom>
          <a:solidFill>
            <a:srgbClr val="000000">
              <a:alpha val="0"/>
            </a:srgb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mc:AlternateContent xmlns:mc="http://schemas.openxmlformats.org/markup-compatibility/2006">
        <mc:Choice xmlns:a14="http://schemas.microsoft.com/office/drawing/2010/main" Requires="a14">
          <p:sp>
            <p:nvSpPr>
              <p:cNvPr id="6" name="文本框 5"/>
              <p:cNvSpPr txBox="1"/>
              <p:nvPr/>
            </p:nvSpPr>
            <p:spPr>
              <a:xfrm>
                <a:off x="540385" y="4700905"/>
                <a:ext cx="7710170" cy="788035"/>
              </a:xfrm>
              <a:prstGeom prst="rect">
                <a:avLst/>
              </a:prstGeom>
              <a:noFill/>
            </p:spPr>
            <p:txBody>
              <a:bodyPr wrap="square" rtlCol="0">
                <a:spAutoFit/>
              </a:bodyPr>
              <a:p>
                <a:r>
                  <a:rPr lang="en-US" altLang="zh-CN"/>
                  <a:t>[</a:t>
                </a:r>
                <a:r>
                  <a:rPr lang="zh-CN" altLang="en-US"/>
                  <a:t>解</a:t>
                </a:r>
                <a:r>
                  <a:rPr lang="en-US" altLang="zh-CN"/>
                  <a:t>]</a:t>
                </a:r>
                <a:r>
                  <a:rPr lang="zh-CN" altLang="en-US"/>
                  <a:t>（</a:t>
                </a:r>
                <a:r>
                  <a:rPr lang="en-US" altLang="zh-CN"/>
                  <a:t>1</a:t>
                </a:r>
                <a:r>
                  <a:rPr lang="zh-CN" altLang="en-US"/>
                  <a:t>）先将两个电压源等效变化成两个电流源，如图</a:t>
                </a:r>
                <a:r>
                  <a:rPr lang="en-US" altLang="zh-CN"/>
                  <a:t>2.2.8</a:t>
                </a:r>
                <a:r>
                  <a:rPr lang="zh-CN" altLang="en-US"/>
                  <a:t>所示，两个电</a:t>
                </a:r>
                <a:endParaRPr lang="zh-CN" altLang="en-US"/>
              </a:p>
              <a:p>
                <a:r>
                  <a:rPr lang="zh-CN" altLang="en-US"/>
                  <a:t>流源的电流分别为：</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𝑆</m:t>
                        </m:r>
                        <m:r>
                          <a:rPr lang="en-US" altLang="zh-CN" i="1">
                            <a:latin typeface="Cambria Math" panose="02040503050406030204" charset="0"/>
                            <a:cs typeface="Cambria Math" panose="02040503050406030204" charset="0"/>
                          </a:rPr>
                          <m:t>1</m:t>
                        </m:r>
                      </m:sub>
                    </m:sSub>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𝐸</m:t>
                            </m:r>
                          </m:e>
                          <m:sub>
                            <m:r>
                              <a:rPr lang="en-US" altLang="zh-CN" i="1">
                                <a:solidFill>
                                  <a:schemeClr val="tx1"/>
                                </a:solidFill>
                                <a:latin typeface="Cambria Math" panose="02040503050406030204" charset="0"/>
                                <a:cs typeface="Cambria Math" panose="02040503050406030204" charset="0"/>
                              </a:rPr>
                              <m:t>1</m:t>
                            </m:r>
                          </m:sub>
                        </m:sSub>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1</m:t>
                            </m:r>
                          </m:sub>
                        </m:sSub>
                      </m:den>
                    </m:f>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4</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r>
                  <a:rPr lang="en-US" altLang="zh-CN"/>
                  <a:t>  </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𝑆</m:t>
                        </m:r>
                        <m:r>
                          <a:rPr lang="en-US" altLang="zh-CN" i="1">
                            <a:latin typeface="Cambria Math" panose="02040503050406030204" charset="0"/>
                            <a:cs typeface="Cambria Math" panose="02040503050406030204" charset="0"/>
                          </a:rPr>
                          <m:t>2</m:t>
                        </m:r>
                      </m:sub>
                    </m:sSub>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𝐸</m:t>
                            </m:r>
                          </m:e>
                          <m:sub>
                            <m:r>
                              <a:rPr lang="en-US" altLang="zh-CN" i="1">
                                <a:solidFill>
                                  <a:schemeClr val="tx1"/>
                                </a:solidFill>
                                <a:latin typeface="Cambria Math" panose="02040503050406030204" charset="0"/>
                                <a:cs typeface="Cambria Math" panose="02040503050406030204" charset="0"/>
                              </a:rPr>
                              <m:t>2</m:t>
                            </m:r>
                          </m:sub>
                        </m:sSub>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2</m:t>
                            </m:r>
                          </m:sub>
                        </m:sSub>
                      </m:den>
                    </m:f>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1</m:t>
                    </m:r>
                    <m:r>
                      <a:rPr lang="en-US" altLang="zh-CN" i="1">
                        <a:solidFill>
                          <a:schemeClr val="tx1"/>
                        </a:solidFill>
                        <a:latin typeface="Cambria Math" panose="02040503050406030204" charset="0"/>
                        <a:cs typeface="Cambria Math" panose="02040503050406030204" charset="0"/>
                      </a:rPr>
                      <m:t>𝐴</m:t>
                    </m:r>
                  </m:oMath>
                </a14:m>
                <a:r>
                  <a:rPr lang="en-US" altLang="zh-CN">
                    <a:sym typeface="+mn-ea"/>
                  </a:rPr>
                  <a:t> </a:t>
                </a:r>
                <a:endParaRPr lang="en-US" altLang="zh-CN"/>
              </a:p>
            </p:txBody>
          </p:sp>
        </mc:Choice>
        <mc:Fallback>
          <p:sp>
            <p:nvSpPr>
              <p:cNvPr id="6" name="文本框 5"/>
              <p:cNvSpPr txBox="1">
                <a:spLocks noRot="1" noChangeAspect="1" noMove="1" noResize="1" noEditPoints="1" noAdjustHandles="1" noChangeArrowheads="1" noChangeShapeType="1" noTextEdit="1"/>
              </p:cNvSpPr>
              <p:nvPr/>
            </p:nvSpPr>
            <p:spPr>
              <a:xfrm>
                <a:off x="540385" y="4700905"/>
                <a:ext cx="7710170" cy="788035"/>
              </a:xfrm>
              <a:prstGeom prst="rect">
                <a:avLst/>
              </a:prstGeom>
              <a:blipFill rotWithShape="1">
                <a:blip r:embed="rId2"/>
                <a:stretch>
                  <a:fillRect/>
                </a:stretch>
              </a:blipFill>
            </p:spPr>
            <p:txBody>
              <a:bodyPr/>
              <a:lstStyle/>
              <a:p>
                <a:r>
                  <a:rPr lang="zh-CN" altLang="en-US">
                    <a:noFill/>
                  </a:rPr>
                  <a:t> </a:t>
                </a:r>
              </a:p>
            </p:txBody>
          </p:sp>
        </mc:Fallback>
      </mc:AlternateContent>
      <p:pic>
        <p:nvPicPr>
          <p:cNvPr id="7" name="图片 6"/>
          <p:cNvPicPr>
            <a:picLocks noChangeAspect="1"/>
          </p:cNvPicPr>
          <p:nvPr/>
        </p:nvPicPr>
        <p:blipFill>
          <a:blip r:embed="rId3"/>
          <a:stretch>
            <a:fillRect/>
          </a:stretch>
        </p:blipFill>
        <p:spPr>
          <a:xfrm>
            <a:off x="373380" y="1730375"/>
            <a:ext cx="2849245" cy="2259965"/>
          </a:xfrm>
          <a:prstGeom prst="rect">
            <a:avLst/>
          </a:prstGeom>
        </p:spPr>
      </p:pic>
      <p:pic>
        <p:nvPicPr>
          <p:cNvPr id="3" name="图片 2"/>
          <p:cNvPicPr>
            <a:picLocks noChangeAspect="1"/>
          </p:cNvPicPr>
          <p:nvPr/>
        </p:nvPicPr>
        <p:blipFill>
          <a:blip r:embed="rId4"/>
          <a:stretch>
            <a:fillRect/>
          </a:stretch>
        </p:blipFill>
        <p:spPr>
          <a:xfrm>
            <a:off x="3910330" y="2048510"/>
            <a:ext cx="4639310" cy="1941830"/>
          </a:xfrm>
          <a:prstGeom prst="rect">
            <a:avLst/>
          </a:prstGeom>
        </p:spPr>
      </p:pic>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0" name="直接连接符 1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矩形 4"/>
          <p:cNvSpPr/>
          <p:nvPr/>
        </p:nvSpPr>
        <p:spPr>
          <a:xfrm>
            <a:off x="540385" y="1255395"/>
            <a:ext cx="8077200" cy="4766310"/>
          </a:xfrm>
          <a:prstGeom prst="rect">
            <a:avLst/>
          </a:prstGeom>
          <a:solidFill>
            <a:srgbClr val="000000">
              <a:alpha val="0"/>
            </a:srgb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mc:AlternateContent xmlns:mc="http://schemas.openxmlformats.org/markup-compatibility/2006">
        <mc:Choice xmlns:a14="http://schemas.microsoft.com/office/drawing/2010/main" Requires="a14">
          <p:sp>
            <p:nvSpPr>
              <p:cNvPr id="6" name="文本框 5"/>
              <p:cNvSpPr txBox="1"/>
              <p:nvPr/>
            </p:nvSpPr>
            <p:spPr>
              <a:xfrm>
                <a:off x="704850" y="1378585"/>
                <a:ext cx="7710170" cy="4359910"/>
              </a:xfrm>
              <a:prstGeom prst="rect">
                <a:avLst/>
              </a:prstGeom>
              <a:noFill/>
            </p:spPr>
            <p:txBody>
              <a:bodyPr wrap="square" rtlCol="0">
                <a:noAutofit/>
              </a:bodyPr>
              <a:p>
                <a:r>
                  <a:rPr lang="zh-CN" altLang="en-US"/>
                  <a:t>（</a:t>
                </a:r>
                <a:r>
                  <a:rPr lang="en-US" altLang="zh-CN"/>
                  <a:t>2</a:t>
                </a:r>
                <a:r>
                  <a:rPr lang="zh-CN" altLang="en-US"/>
                  <a:t>）将两个电流源合并为一个电流源，得到最简电路，如图</a:t>
                </a:r>
                <a:r>
                  <a:rPr lang="en-US" altLang="zh-CN"/>
                  <a:t>2.2.9</a:t>
                </a:r>
                <a:r>
                  <a:rPr lang="zh-CN" altLang="en-US"/>
                  <a:t>所示。</a:t>
                </a:r>
                <a:endParaRPr lang="zh-CN" altLang="en-US"/>
              </a:p>
              <a:p>
                <a:endParaRPr lang="zh-CN" altLang="en-US"/>
              </a:p>
              <a:p>
                <a:endParaRPr lang="zh-CN" altLang="en-US"/>
              </a:p>
              <a:p>
                <a:endParaRPr lang="zh-CN" altLang="en-US"/>
              </a:p>
              <a:p>
                <a:endParaRPr lang="zh-CN" altLang="en-US"/>
              </a:p>
              <a:p>
                <a:endParaRPr lang="zh-CN" altLang="en-US"/>
              </a:p>
              <a:p>
                <a:endParaRPr lang="zh-CN" altLang="en-US"/>
              </a:p>
              <a:p>
                <a:endParaRPr lang="zh-CN" altLang="en-US"/>
              </a:p>
              <a:p>
                <a:endParaRPr lang="zh-CN" altLang="en-US"/>
              </a:p>
              <a:p>
                <a:r>
                  <a:rPr lang="en-US" altLang="zh-CN"/>
                  <a:t>          </a:t>
                </a:r>
                <a:r>
                  <a:rPr lang="zh-CN" altLang="en-US"/>
                  <a:t>等效电流源的电流为：</a:t>
                </a:r>
                <a14:m>
                  <m:oMath xmlns:m="http://schemas.openxmlformats.org/officeDocument/2006/math">
                    <m:sSub>
                      <m:sSubPr>
                        <m:ctrlPr>
                          <a:rPr lang="zh-CN" altLang="en-US"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𝐼</m:t>
                        </m:r>
                      </m:e>
                      <m:sub>
                        <m:r>
                          <a:rPr lang="en-US" altLang="zh-CN" i="1">
                            <a:latin typeface="Cambria Math" panose="02040503050406030204" charset="0"/>
                            <a:cs typeface="Cambria Math" panose="02040503050406030204" charset="0"/>
                          </a:rPr>
                          <m:t>𝑆</m:t>
                        </m:r>
                      </m:sub>
                    </m:sSub>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𝐼</m:t>
                        </m:r>
                      </m:e>
                      <m:sub>
                        <m:r>
                          <a:rPr lang="en-US" altLang="zh-CN" i="1">
                            <a:solidFill>
                              <a:schemeClr val="tx1"/>
                            </a:solidFill>
                            <a:latin typeface="Cambria Math" panose="02040503050406030204" charset="0"/>
                            <a:cs typeface="Cambria Math" panose="02040503050406030204" charset="0"/>
                          </a:rPr>
                          <m:t>𝑆</m:t>
                        </m:r>
                        <m:r>
                          <a:rPr lang="en-US" altLang="zh-CN" i="1">
                            <a:solidFill>
                              <a:schemeClr val="tx1"/>
                            </a:solidFill>
                            <a:latin typeface="Cambria Math" panose="02040503050406030204" charset="0"/>
                            <a:cs typeface="Cambria Math" panose="02040503050406030204" charset="0"/>
                          </a:rPr>
                          <m:t>1</m:t>
                        </m:r>
                      </m:sub>
                    </m:sSub>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𝐼</m:t>
                        </m:r>
                      </m:e>
                      <m:sub>
                        <m:r>
                          <a:rPr lang="en-US" altLang="zh-CN" i="1">
                            <a:solidFill>
                              <a:schemeClr val="tx1"/>
                            </a:solidFill>
                            <a:latin typeface="Cambria Math" panose="02040503050406030204" charset="0"/>
                            <a:cs typeface="Cambria Math" panose="02040503050406030204" charset="0"/>
                          </a:rPr>
                          <m:t>𝑆</m:t>
                        </m:r>
                        <m:r>
                          <a:rPr lang="en-US" altLang="zh-CN" i="1">
                            <a:solidFill>
                              <a:schemeClr val="tx1"/>
                            </a:solidFill>
                            <a:latin typeface="Cambria Math" panose="02040503050406030204" charset="0"/>
                            <a:cs typeface="Cambria Math" panose="02040503050406030204" charset="0"/>
                          </a:rPr>
                          <m:t>2</m:t>
                        </m:r>
                      </m:sub>
                    </m:sSub>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3</m:t>
                    </m:r>
                    <m:r>
                      <a:rPr lang="en-US" altLang="zh-CN" i="1">
                        <a:solidFill>
                          <a:schemeClr val="tx1"/>
                        </a:solidFill>
                        <a:latin typeface="Cambria Math" panose="02040503050406030204" charset="0"/>
                        <a:cs typeface="Cambria Math" panose="02040503050406030204" charset="0"/>
                      </a:rPr>
                      <m:t>𝐴</m:t>
                    </m:r>
                    <m:r>
                      <a:rPr lang="en-US" altLang="zh-CN" i="1">
                        <a:solidFill>
                          <a:schemeClr val="tx1"/>
                        </a:solidFill>
                        <a:latin typeface="Cambria Math" panose="02040503050406030204" charset="0"/>
                        <a:cs typeface="Cambria Math" panose="02040503050406030204" charset="0"/>
                      </a:rPr>
                      <m:t>;</m:t>
                    </m:r>
                  </m:oMath>
                </a14:m>
                <a:endParaRPr lang="en-US" altLang="zh-CN" i="1">
                  <a:solidFill>
                    <a:schemeClr val="tx1"/>
                  </a:solidFill>
                  <a:latin typeface="Cambria Math" panose="02040503050406030204" charset="0"/>
                  <a:cs typeface="Cambria Math" panose="02040503050406030204" charset="0"/>
                </a:endParaRPr>
              </a:p>
              <a:p>
                <a14:m>
                  <m:oMath xmlns:m="http://schemas.openxmlformats.org/officeDocument/2006/math">
                    <m:r>
                      <a:rPr lang="en-US" altLang="zh-CN" i="1">
                        <a:latin typeface="Cambria Math" panose="02040503050406030204" charset="0"/>
                        <a:cs typeface="Cambria Math" panose="02040503050406030204" charset="0"/>
                      </a:rPr>
                      <m:t>            其等效内阻为：</m:t>
                    </m:r>
                    <m:r>
                      <a:rPr lang="en-US" i="1">
                        <a:latin typeface="Cambria Math" panose="02040503050406030204" charset="0"/>
                        <a:cs typeface="Cambria Math" panose="02040503050406030204" charset="0"/>
                      </a:rPr>
                      <m:t>𝑅</m:t>
                    </m:r>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1</m:t>
                        </m:r>
                      </m:sub>
                    </m:sSub>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2</m:t>
                        </m:r>
                      </m:sub>
                    </m:sSub>
                    <m:r>
                      <a:rPr lang="en-US" altLang="zh-CN" i="1">
                        <a:solidFill>
                          <a:schemeClr val="tx1"/>
                        </a:solidFill>
                        <a:latin typeface="Cambria Math" panose="02040503050406030204" charset="0"/>
                        <a:cs typeface="Cambria Math" panose="02040503050406030204" charset="0"/>
                      </a:rPr>
                      <m:t>=</m:t>
                    </m:r>
                    <m:f>
                      <m:fPr>
                        <m:ctrlPr>
                          <a:rPr lang="en-US" altLang="zh-CN" i="1">
                            <a:solidFill>
                              <a:schemeClr val="tx1"/>
                            </a:solidFill>
                            <a:latin typeface="Cambria Math" panose="02040503050406030204" charset="0"/>
                            <a:cs typeface="Cambria Math" panose="02040503050406030204" charset="0"/>
                          </a:rPr>
                        </m:ctrlPr>
                      </m:fPr>
                      <m:num>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1</m:t>
                            </m:r>
                          </m:sub>
                        </m:sSub>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2</m:t>
                            </m:r>
                          </m:sub>
                        </m:sSub>
                      </m:num>
                      <m:den>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1</m:t>
                            </m:r>
                          </m:sub>
                        </m:sSub>
                        <m:r>
                          <a:rPr lang="en-US" altLang="zh-CN" i="1">
                            <a:solidFill>
                              <a:schemeClr val="tx1"/>
                            </a:solidFill>
                            <a:latin typeface="Cambria Math" panose="02040503050406030204" charset="0"/>
                            <a:cs typeface="Cambria Math" panose="02040503050406030204" charset="0"/>
                          </a:rPr>
                          <m:t>+</m:t>
                        </m:r>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2</m:t>
                            </m:r>
                          </m:sub>
                        </m:sSub>
                      </m:den>
                    </m:f>
                    <m:r>
                      <a:rPr lang="en-US" altLang="zh-CN" i="1">
                        <a:solidFill>
                          <a:schemeClr val="tx1"/>
                        </a:solidFill>
                        <a:latin typeface="Cambria Math" panose="02040503050406030204" charset="0"/>
                        <a:cs typeface="Cambria Math" panose="02040503050406030204" charset="0"/>
                      </a:rPr>
                      <m:t>=</m:t>
                    </m:r>
                    <m:r>
                      <a:rPr lang="en-US" altLang="zh-CN" i="1">
                        <a:solidFill>
                          <a:schemeClr val="tx1"/>
                        </a:solidFill>
                        <a:latin typeface="Cambria Math" panose="02040503050406030204" charset="0"/>
                        <a:cs typeface="Cambria Math" panose="02040503050406030204" charset="0"/>
                      </a:rPr>
                      <m:t>2</m:t>
                    </m:r>
                    <m:r>
                      <a:rPr lang="en-US" altLang="zh-CN" i="1">
                        <a:solidFill>
                          <a:schemeClr val="tx1"/>
                        </a:solidFill>
                        <a:latin typeface="Cambria Math" panose="02040503050406030204" charset="0"/>
                        <a:cs typeface="Cambria Math" panose="02040503050406030204" charset="0"/>
                      </a:rPr>
                      <m:t>𝛺</m:t>
                    </m:r>
                  </m:oMath>
                </a14:m>
                <a:r>
                  <a:rPr lang="en-US" altLang="zh-CN">
                    <a:sym typeface="+mn-ea"/>
                  </a:rPr>
                  <a:t> </a:t>
                </a:r>
                <a:r>
                  <a:rPr lang="zh-CN" altLang="en-US">
                    <a:sym typeface="+mn-ea"/>
                  </a:rPr>
                  <a:t>。</a:t>
                </a:r>
                <a:endParaRPr lang="zh-CN" altLang="en-US">
                  <a:sym typeface="+mn-ea"/>
                </a:endParaRPr>
              </a:p>
              <a:p>
                <a:r>
                  <a:rPr lang="zh-CN" altLang="en-US">
                    <a:sym typeface="+mn-ea"/>
                  </a:rPr>
                  <a:t>（</a:t>
                </a:r>
                <a:r>
                  <a:rPr lang="en-US" altLang="zh-CN">
                    <a:sym typeface="+mn-ea"/>
                  </a:rPr>
                  <a:t>3</a:t>
                </a:r>
                <a:r>
                  <a:rPr lang="zh-CN" altLang="en-US">
                    <a:sym typeface="+mn-ea"/>
                  </a:rPr>
                  <a:t>）求出</a:t>
                </a:r>
                <a14:m>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rPr>
                        </m:ctrlPr>
                      </m:sSubPr>
                      <m:e>
                        <m:r>
                          <a:rPr lang="en-US" altLang="zh-CN" i="1">
                            <a:solidFill>
                              <a:schemeClr val="tx1"/>
                            </a:solidFill>
                            <a:latin typeface="Cambria Math" panose="02040503050406030204" charset="0"/>
                            <a:cs typeface="Cambria Math" panose="02040503050406030204" charset="0"/>
                          </a:rPr>
                          <m:t>𝑅</m:t>
                        </m:r>
                      </m:e>
                      <m:sub>
                        <m:r>
                          <a:rPr lang="en-US" altLang="zh-CN" i="1">
                            <a:solidFill>
                              <a:schemeClr val="tx1"/>
                            </a:solidFill>
                            <a:latin typeface="Cambria Math" panose="02040503050406030204" charset="0"/>
                            <a:cs typeface="Cambria Math" panose="02040503050406030204" charset="0"/>
                          </a:rPr>
                          <m:t>3</m:t>
                        </m:r>
                      </m:sub>
                    </m:sSub>
                  </m:oMath>
                </a14:m>
                <a:r>
                  <a:rPr lang="zh-CN" altLang="en-US">
                    <a:solidFill>
                      <a:schemeClr val="tx1"/>
                    </a:solidFill>
                    <a:latin typeface="Cambria Math" panose="02040503050406030204" charset="0"/>
                    <a:cs typeface="Cambria Math" panose="02040503050406030204" charset="0"/>
                  </a:rPr>
                  <a:t>中的电流为：</a:t>
                </a:r>
                <a:endParaRPr lang="zh-CN" altLang="en-US">
                  <a:solidFill>
                    <a:schemeClr val="tx1"/>
                  </a:solidFill>
                  <a:latin typeface="Cambria Math" panose="02040503050406030204" charset="0"/>
                  <a:cs typeface="Cambria Math" panose="02040503050406030204" charset="0"/>
                </a:endParaRPr>
              </a:p>
              <a:p>
                <a:pPr algn="ctr"/>
                <a14:m>
                  <m:oMathPara xmlns:m="http://schemas.openxmlformats.org/officeDocument/2006/math">
                    <m:oMathParaPr>
                      <m:jc m:val="centerGroup"/>
                    </m:oMathParaPr>
                    <m:oMath xmlns:m="http://schemas.openxmlformats.org/officeDocument/2006/math">
                      <m:sSub>
                        <m:sSubPr>
                          <m:ctrlPr>
                            <a:rPr lang="en-US" altLang="zh-CN" i="1">
                              <a:solidFill>
                                <a:schemeClr val="tx1"/>
                              </a:solidFill>
                              <a:latin typeface="Cambria Math" panose="02040503050406030204" charset="0"/>
                              <a:cs typeface="Cambria Math" panose="02040503050406030204" charset="0"/>
                              <a:sym typeface="+mn-ea"/>
                            </a:rPr>
                          </m:ctrlPr>
                        </m:sSubPr>
                        <m:e>
                          <m:r>
                            <a:rPr lang="en-US" altLang="zh-CN" i="1">
                              <a:solidFill>
                                <a:schemeClr val="tx1"/>
                              </a:solidFill>
                              <a:latin typeface="Cambria Math" panose="02040503050406030204" charset="0"/>
                              <a:cs typeface="Cambria Math" panose="02040503050406030204" charset="0"/>
                              <a:sym typeface="+mn-ea"/>
                            </a:rPr>
                            <m:t>𝐼</m:t>
                          </m:r>
                        </m:e>
                        <m:sub>
                          <m:r>
                            <a:rPr lang="en-US" altLang="zh-CN" i="1">
                              <a:solidFill>
                                <a:schemeClr val="tx1"/>
                              </a:solidFill>
                              <a:latin typeface="Cambria Math" panose="02040503050406030204" charset="0"/>
                              <a:cs typeface="Cambria Math" panose="02040503050406030204" charset="0"/>
                              <a:sym typeface="+mn-ea"/>
                            </a:rPr>
                            <m:t>3</m:t>
                          </m:r>
                        </m:sub>
                      </m:sSub>
                      <m:r>
                        <a:rPr lang="en-US" altLang="zh-CN" i="1">
                          <a:solidFill>
                            <a:schemeClr val="tx1"/>
                          </a:solidFill>
                          <a:latin typeface="Cambria Math" panose="02040503050406030204" charset="0"/>
                          <a:cs typeface="Cambria Math" panose="02040503050406030204" charset="0"/>
                          <a:sym typeface="+mn-ea"/>
                        </a:rPr>
                        <m:t>=</m:t>
                      </m:r>
                      <m:f>
                        <m:fPr>
                          <m:ctrlPr>
                            <a:rPr lang="en-US" altLang="zh-CN" i="1">
                              <a:solidFill>
                                <a:schemeClr val="tx1"/>
                              </a:solidFill>
                              <a:latin typeface="Cambria Math" panose="02040503050406030204" charset="0"/>
                              <a:cs typeface="Cambria Math" panose="02040503050406030204" charset="0"/>
                              <a:sym typeface="+mn-ea"/>
                            </a:rPr>
                          </m:ctrlPr>
                        </m:fPr>
                        <m:num>
                          <m:r>
                            <a:rPr lang="en-US" altLang="zh-CN" i="1">
                              <a:solidFill>
                                <a:schemeClr val="tx1"/>
                              </a:solidFill>
                              <a:latin typeface="Cambria Math" panose="02040503050406030204" charset="0"/>
                              <a:cs typeface="Cambria Math" panose="02040503050406030204" charset="0"/>
                              <a:sym typeface="+mn-ea"/>
                            </a:rPr>
                            <m:t>𝑅</m:t>
                          </m:r>
                        </m:num>
                        <m:den>
                          <m:sSub>
                            <m:sSubPr>
                              <m:ctrlPr>
                                <a:rPr lang="en-US" altLang="zh-CN" i="1">
                                  <a:solidFill>
                                    <a:schemeClr val="tx1"/>
                                  </a:solidFill>
                                  <a:latin typeface="Cambria Math" panose="02040503050406030204" charset="0"/>
                                  <a:cs typeface="Cambria Math" panose="02040503050406030204" charset="0"/>
                                  <a:sym typeface="+mn-ea"/>
                                </a:rPr>
                              </m:ctrlPr>
                            </m:sSubPr>
                            <m:e>
                              <m:r>
                                <a:rPr lang="en-US" altLang="zh-CN" i="1">
                                  <a:solidFill>
                                    <a:schemeClr val="tx1"/>
                                  </a:solidFill>
                                  <a:latin typeface="Cambria Math" panose="02040503050406030204" charset="0"/>
                                  <a:cs typeface="Cambria Math" panose="02040503050406030204" charset="0"/>
                                  <a:sym typeface="+mn-ea"/>
                                </a:rPr>
                                <m:t>𝑅</m:t>
                              </m:r>
                            </m:e>
                            <m:sub>
                              <m:r>
                                <a:rPr lang="en-US" altLang="zh-CN" i="1">
                                  <a:solidFill>
                                    <a:schemeClr val="tx1"/>
                                  </a:solidFill>
                                  <a:latin typeface="Cambria Math" panose="02040503050406030204" charset="0"/>
                                  <a:cs typeface="Cambria Math" panose="02040503050406030204" charset="0"/>
                                  <a:sym typeface="+mn-ea"/>
                                </a:rPr>
                                <m:t>3</m:t>
                              </m:r>
                            </m:sub>
                          </m:sSub>
                          <m:r>
                            <a:rPr lang="en-US" altLang="zh-CN" i="1">
                              <a:solidFill>
                                <a:schemeClr val="tx1"/>
                              </a:solidFill>
                              <a:latin typeface="Cambria Math" panose="02040503050406030204" charset="0"/>
                              <a:cs typeface="Cambria Math" panose="02040503050406030204" charset="0"/>
                              <a:sym typeface="+mn-ea"/>
                            </a:rPr>
                            <m:t>+</m:t>
                          </m:r>
                          <m:r>
                            <a:rPr lang="en-US" altLang="zh-CN" i="1">
                              <a:solidFill>
                                <a:schemeClr val="tx1"/>
                              </a:solidFill>
                              <a:latin typeface="Cambria Math" panose="02040503050406030204" charset="0"/>
                              <a:cs typeface="Cambria Math" panose="02040503050406030204" charset="0"/>
                              <a:sym typeface="+mn-ea"/>
                            </a:rPr>
                            <m:t>𝑅</m:t>
                          </m:r>
                        </m:den>
                      </m:f>
                      <m:sSub>
                        <m:sSubPr>
                          <m:ctrlPr>
                            <a:rPr lang="en-US" altLang="zh-CN" i="1">
                              <a:solidFill>
                                <a:schemeClr val="tx1"/>
                              </a:solidFill>
                              <a:latin typeface="Cambria Math" panose="02040503050406030204" charset="0"/>
                              <a:cs typeface="Cambria Math" panose="02040503050406030204" charset="0"/>
                              <a:sym typeface="+mn-ea"/>
                            </a:rPr>
                          </m:ctrlPr>
                        </m:sSubPr>
                        <m:e>
                          <m:r>
                            <a:rPr lang="en-US" altLang="zh-CN" i="1">
                              <a:solidFill>
                                <a:schemeClr val="tx1"/>
                              </a:solidFill>
                              <a:latin typeface="Cambria Math" panose="02040503050406030204" charset="0"/>
                              <a:cs typeface="Cambria Math" panose="02040503050406030204" charset="0"/>
                              <a:sym typeface="+mn-ea"/>
                            </a:rPr>
                            <m:t>𝐼</m:t>
                          </m:r>
                        </m:e>
                        <m:sub>
                          <m:r>
                            <a:rPr lang="en-US" altLang="zh-CN" i="1">
                              <a:solidFill>
                                <a:schemeClr val="tx1"/>
                              </a:solidFill>
                              <a:latin typeface="Cambria Math" panose="02040503050406030204" charset="0"/>
                              <a:cs typeface="Cambria Math" panose="02040503050406030204" charset="0"/>
                              <a:sym typeface="+mn-ea"/>
                            </a:rPr>
                            <m:t>𝑆</m:t>
                          </m:r>
                        </m:sub>
                      </m:sSub>
                      <m:r>
                        <a:rPr lang="en-US" altLang="zh-CN" i="1">
                          <a:solidFill>
                            <a:schemeClr val="tx1"/>
                          </a:solidFill>
                          <a:latin typeface="Cambria Math" panose="02040503050406030204" charset="0"/>
                          <a:cs typeface="Cambria Math" panose="02040503050406030204" charset="0"/>
                          <a:sym typeface="+mn-ea"/>
                        </a:rPr>
                        <m:t>=</m:t>
                      </m:r>
                      <m:r>
                        <a:rPr lang="en-US" altLang="zh-CN" i="1">
                          <a:solidFill>
                            <a:schemeClr val="tx1"/>
                          </a:solidFill>
                          <a:latin typeface="Cambria Math" panose="02040503050406030204" charset="0"/>
                          <a:cs typeface="Cambria Math" panose="02040503050406030204" charset="0"/>
                          <a:sym typeface="+mn-ea"/>
                        </a:rPr>
                        <m:t>0</m:t>
                      </m:r>
                      <m:r>
                        <a:rPr lang="en-US" altLang="zh-CN" i="1">
                          <a:solidFill>
                            <a:schemeClr val="tx1"/>
                          </a:solidFill>
                          <a:latin typeface="Cambria Math" panose="02040503050406030204" charset="0"/>
                          <a:cs typeface="Cambria Math" panose="02040503050406030204" charset="0"/>
                          <a:sym typeface="+mn-ea"/>
                        </a:rPr>
                        <m:t>.</m:t>
                      </m:r>
                      <m:r>
                        <a:rPr lang="en-US" altLang="zh-CN" i="1">
                          <a:solidFill>
                            <a:schemeClr val="tx1"/>
                          </a:solidFill>
                          <a:latin typeface="Cambria Math" panose="02040503050406030204" charset="0"/>
                          <a:cs typeface="Cambria Math" panose="02040503050406030204" charset="0"/>
                          <a:sym typeface="+mn-ea"/>
                        </a:rPr>
                        <m:t>5</m:t>
                      </m:r>
                      <m:r>
                        <a:rPr lang="en-US" altLang="zh-CN" i="1">
                          <a:solidFill>
                            <a:schemeClr val="tx1"/>
                          </a:solidFill>
                          <a:latin typeface="Cambria Math" panose="02040503050406030204" charset="0"/>
                          <a:cs typeface="Cambria Math" panose="02040503050406030204" charset="0"/>
                          <a:sym typeface="+mn-ea"/>
                        </a:rPr>
                        <m:t>𝐴</m:t>
                      </m:r>
                    </m:oMath>
                  </m:oMathPara>
                </a14:m>
                <a:endParaRPr lang="zh-CN" altLang="en-US">
                  <a:solidFill>
                    <a:schemeClr val="tx1"/>
                  </a:solidFill>
                  <a:latin typeface="Cambria Math" panose="02040503050406030204" charset="0"/>
                  <a:cs typeface="Cambria Math" panose="02040503050406030204" charset="0"/>
                  <a:sym typeface="+mn-ea"/>
                </a:endParaRPr>
              </a:p>
            </p:txBody>
          </p:sp>
        </mc:Choice>
        <mc:Fallback>
          <p:sp>
            <p:nvSpPr>
              <p:cNvPr id="6" name="文本框 5"/>
              <p:cNvSpPr txBox="1">
                <a:spLocks noRot="1" noChangeAspect="1" noMove="1" noResize="1" noEditPoints="1" noAdjustHandles="1" noChangeArrowheads="1" noChangeShapeType="1" noTextEdit="1"/>
              </p:cNvSpPr>
              <p:nvPr/>
            </p:nvSpPr>
            <p:spPr>
              <a:xfrm>
                <a:off x="704850" y="1378585"/>
                <a:ext cx="7710170" cy="4359910"/>
              </a:xfrm>
              <a:prstGeom prst="rect">
                <a:avLst/>
              </a:prstGeom>
              <a:blipFill rotWithShape="1">
                <a:blip r:embed="rId2"/>
                <a:stretch>
                  <a:fillRect/>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2688590" y="2047875"/>
            <a:ext cx="2913380" cy="1606550"/>
          </a:xfrm>
          <a:prstGeom prst="rect">
            <a:avLst/>
          </a:prstGeom>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50563" y="2574671"/>
            <a:ext cx="8250239" cy="23993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电压源</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电流源</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电压源和电流源等效转换</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732155"/>
            <a:chOff x="164" y="569"/>
            <a:chExt cx="14246" cy="1153"/>
          </a:xfrm>
        </p:grpSpPr>
        <p:sp>
          <p:nvSpPr>
            <p:cNvPr id="10" name="文本框 9"/>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t>讲授新知</a:t>
                  </a:r>
                  <a:endParaRPr lang="zh-CN" altLang="en-US" sz="2000" b="1"/>
                </a:p>
              </p:txBody>
            </p:sp>
            <p:sp>
              <p:nvSpPr>
                <p:cNvPr id="3" name="文本框 2"/>
                <p:cNvSpPr txBox="1"/>
                <p:nvPr/>
              </p:nvSpPr>
              <p:spPr>
                <a:xfrm>
                  <a:off x="8699"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t>课堂小结</a:t>
                  </a:r>
                  <a:endParaRPr lang="zh-CN" altLang="en-US" sz="2000" b="1"/>
                </a:p>
              </p:txBody>
            </p:sp>
            <p:sp>
              <p:nvSpPr>
                <p:cNvPr id="5" name="文本框 4"/>
                <p:cNvSpPr txBox="1"/>
                <p:nvPr/>
              </p:nvSpPr>
              <p:spPr>
                <a:xfrm>
                  <a:off x="10655" y="800"/>
                  <a:ext cx="1984" cy="628"/>
                </a:xfrm>
                <a:prstGeom prst="rect">
                  <a:avLst/>
                </a:prstGeom>
                <a:ln>
                  <a:noFill/>
                </a:ln>
              </p:spPr>
              <p:style>
                <a:lnRef idx="3">
                  <a:schemeClr val="accent1"/>
                </a:lnRef>
                <a:fillRef idx="0">
                  <a:srgbClr val="FFFFFF"/>
                </a:fillRef>
                <a:effectRef idx="0">
                  <a:srgbClr val="FFFFFF"/>
                </a:effectRef>
                <a:fontRef idx="minor">
                  <a:schemeClr val="tx1"/>
                </a:fontRef>
              </p:style>
              <p:txBody>
                <a:bodyPr wrap="square" rtlCol="0">
                  <a:spAutoFit/>
                </a:bodyPr>
                <a:p>
                  <a:pPr algn="ctr"/>
                  <a:r>
                    <a:rPr lang="zh-CN" altLang="en-US" sz="2000" b="1"/>
                    <a:t>课后作业</a:t>
                  </a:r>
                  <a:endParaRPr lang="zh-CN" altLang="en-US" sz="2000" b="1"/>
                </a:p>
              </p:txBody>
            </p:sp>
            <p:sp>
              <p:nvSpPr>
                <p:cNvPr id="6" name="文本框 5"/>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rPr>
                    <a:t>课堂导入</a:t>
                  </a:r>
                  <a:endParaRPr lang="zh-CN" altLang="en-US" sz="2000" b="1">
                    <a:solidFill>
                      <a:schemeClr val="tx1"/>
                    </a:solidFill>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4106978"/>
            <a:ext cx="6767309" cy="7065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16" name="组合 15"/>
          <p:cNvGrpSpPr/>
          <p:nvPr/>
        </p:nvGrpSpPr>
        <p:grpSpPr>
          <a:xfrm>
            <a:off x="104140" y="278765"/>
            <a:ext cx="9046210" cy="732155"/>
            <a:chOff x="164" y="439"/>
            <a:chExt cx="14246" cy="1153"/>
          </a:xfrm>
        </p:grpSpPr>
        <p:sp>
          <p:nvSpPr>
            <p:cNvPr id="10" name="文本框 9"/>
            <p:cNvSpPr txBox="1"/>
            <p:nvPr/>
          </p:nvSpPr>
          <p:spPr>
            <a:xfrm>
              <a:off x="164" y="43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t>讲授新知</a:t>
                  </a:r>
                  <a:endParaRPr lang="zh-CN" altLang="en-US" sz="2000" b="1"/>
                </a:p>
              </p:txBody>
            </p:sp>
            <p:sp>
              <p:nvSpPr>
                <p:cNvPr id="5" name="文本框 4"/>
                <p:cNvSpPr txBox="1"/>
                <p:nvPr/>
              </p:nvSpPr>
              <p:spPr>
                <a:xfrm>
                  <a:off x="8699" y="800"/>
                  <a:ext cx="1984" cy="628"/>
                </a:xfrm>
                <a:prstGeom prst="rect">
                  <a:avLst/>
                </a:prstGeom>
                <a:noFill/>
              </p:spPr>
              <p:txBody>
                <a:bodyPr wrap="square" rtlCol="0">
                  <a:spAutoFit/>
                </a:bodyPr>
                <a:p>
                  <a:pPr algn="ctr"/>
                  <a:r>
                    <a:rPr lang="zh-CN" altLang="en-US" sz="2000" b="1"/>
                    <a:t>课堂小结</a:t>
                  </a:r>
                  <a:endParaRPr lang="zh-CN" altLang="en-US" sz="2000" b="1"/>
                </a:p>
              </p:txBody>
            </p:sp>
            <p:sp>
              <p:nvSpPr>
                <p:cNvPr id="8" name="文本框 7"/>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rPr>
                    <a:t>课后作业</a:t>
                  </a:r>
                  <a:endParaRPr lang="zh-CN" altLang="en-US" sz="2000" b="1">
                    <a:solidFill>
                      <a:schemeClr val="bg1"/>
                    </a:solidFill>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rPr>
                    <a:t>课堂导入</a:t>
                  </a:r>
                  <a:endParaRPr lang="zh-CN" altLang="en-US" sz="2000" b="1">
                    <a:solidFill>
                      <a:schemeClr val="tx1"/>
                    </a:solidFill>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60540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4"/>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31394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1031133" y="2821887"/>
            <a:ext cx="7750484"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掌握电阻元件的串并联；</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深刻理解电压源与电流源的等效变换；</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熟练掌握基尔霍夫定律；</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熟练掌握支路电流法的应用；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掌握叠加定理、戴维宁定理。</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755650" y="96520"/>
            <a:ext cx="7431088"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a:t>
            </a:r>
            <a:r>
              <a:rPr lang="en-US" altLang="zh-CN"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2</a:t>
            </a: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　直流电源供电电路的分析与测试</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732155"/>
            <a:chOff x="164" y="569"/>
            <a:chExt cx="14246" cy="1153"/>
          </a:xfrm>
        </p:grpSpPr>
        <p:sp>
          <p:nvSpPr>
            <p:cNvPr id="4" name="文本框 3"/>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rot="0">
                <a:off x="6546" y="653"/>
                <a:ext cx="7865" cy="628"/>
                <a:chOff x="4774" y="800"/>
                <a:chExt cx="7865" cy="628"/>
              </a:xfrm>
            </p:grpSpPr>
            <p:sp>
              <p:nvSpPr>
                <p:cNvPr id="7" name="文本框 6"/>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3" name="圆角矩形 2"/>
          <p:cNvSpPr/>
          <p:nvPr/>
        </p:nvSpPr>
        <p:spPr>
          <a:xfrm>
            <a:off x="104140" y="1226820"/>
            <a:ext cx="8892540" cy="4977765"/>
          </a:xfrm>
          <a:prstGeom prst="roundRect">
            <a:avLst/>
          </a:prstGeom>
          <a:noFill/>
          <a:ln>
            <a:noFill/>
          </a:ln>
          <a:extLst>
            <a:ext uri="{909E8E84-426E-40DD-AFC4-6F175D3DCCD1}">
              <a14:hiddenFill xmlns:a14="http://schemas.microsoft.com/office/drawing/2010/main">
                <a:solidFill>
                  <a:srgbClr val="FFC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n>
                <a:noFill/>
              </a:ln>
              <a:noFill/>
            </a:endParaRPr>
          </a:p>
        </p:txBody>
      </p:sp>
      <p:sp>
        <p:nvSpPr>
          <p:cNvPr id="12" name="文本框 11"/>
          <p:cNvSpPr txBox="1"/>
          <p:nvPr/>
        </p:nvSpPr>
        <p:spPr>
          <a:xfrm>
            <a:off x="480695" y="2342515"/>
            <a:ext cx="8181975" cy="4349115"/>
          </a:xfrm>
          <a:prstGeom prst="rect">
            <a:avLst/>
          </a:prstGeom>
          <a:noFill/>
        </p:spPr>
        <p:txBody>
          <a:bodyPr wrap="square" rtlCol="0">
            <a:spAutoFit/>
          </a:bodyPr>
          <a:p>
            <a:pPr algn="ctr"/>
            <a:r>
              <a:rPr lang="zh-CN" altLang="en-US" sz="2000" b="1"/>
              <a:t>以水流之路解开电源的奥秘：艾丽卡和迈克尔的科学故事</a:t>
            </a:r>
            <a:endParaRPr lang="zh-CN" altLang="en-US" sz="2000" b="1"/>
          </a:p>
          <a:p>
            <a:pPr marL="0" indent="0" eaLnBrk="1" latinLnBrk="0" hangingPunct="1">
              <a:lnSpc>
                <a:spcPts val="2800"/>
              </a:lnSpc>
            </a:pPr>
            <a:r>
              <a:rPr lang="en-US" altLang="zh-CN" sz="2000"/>
              <a:t>        </a:t>
            </a:r>
            <a:r>
              <a:rPr lang="zh-CN" altLang="en-US" sz="2000"/>
              <a:t>这是一个发生在实验室里的故事。艾丽卡和迈克尔是两位年轻的电子工程师，他们在探讨电路中的电压源和电流源及其等效变换。艾丽卡对这一概念感到困惑，于是迈克尔用一个生动的来解释：电压源就像一个高水塔，提供稳定的电压；而电流源则像一条不断流动的小溪，提供恒定的电流。通过这个比喻，艾丽卡理解了电压源和电流源的区别。</a:t>
            </a:r>
            <a:endParaRPr lang="zh-CN" altLang="en-US" sz="2000"/>
          </a:p>
          <a:p>
            <a:pPr marL="0" indent="0" eaLnBrk="1" latinLnBrk="0" hangingPunct="1">
              <a:lnSpc>
                <a:spcPts val="2800"/>
              </a:lnSpc>
            </a:pPr>
            <a:r>
              <a:rPr lang="en-US" altLang="zh-CN" sz="2000"/>
              <a:t>       </a:t>
            </a:r>
            <a:r>
              <a:rPr lang="zh-CN" altLang="en-US" sz="2000"/>
              <a:t>迈克尔进一步解释说，有时候我们需要根据电路的需求，将电压源转换为电流源，或者反过来，这就像将水塔的水引入小溪，或反之。这种等效变换可以帮助我们更好地理解和分析电路的工作原理。</a:t>
            </a:r>
            <a:endParaRPr lang="zh-CN" altLang="en-US" sz="2000"/>
          </a:p>
          <a:p>
            <a:pPr marL="0" indent="0" eaLnBrk="1" latinLnBrk="0" hangingPunct="1">
              <a:lnSpc>
                <a:spcPts val="2800"/>
              </a:lnSpc>
            </a:pPr>
            <a:r>
              <a:rPr lang="en-US" altLang="zh-CN" sz="2000"/>
              <a:t>       </a:t>
            </a:r>
            <a:r>
              <a:rPr lang="zh-CN" altLang="en-US" sz="2000"/>
              <a:t>艾丽卡被这个解释深深吸引，她感到科学原来可以如此生动有趣。从此，他们用这个故事向他人解释电压源与电流源及其等效变换，这个科学故事在他们的实验室里流传开来。</a:t>
            </a:r>
            <a:endParaRPr lang="zh-CN" altLang="en-US" sz="2000"/>
          </a:p>
        </p:txBody>
      </p:sp>
      <p:sp>
        <p:nvSpPr>
          <p:cNvPr id="13" name="文本框 12"/>
          <p:cNvSpPr txBox="1"/>
          <p:nvPr/>
        </p:nvSpPr>
        <p:spPr>
          <a:xfrm>
            <a:off x="309880" y="129032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3" name="Text Box 3"/>
          <p:cNvSpPr txBox="1">
            <a:spLocks noChangeArrowheads="1"/>
          </p:cNvSpPr>
          <p:nvPr>
            <p:custDataLst>
              <p:tags r:id="rId2"/>
            </p:custDataLst>
          </p:nvPr>
        </p:nvSpPr>
        <p:spPr bwMode="auto">
          <a:xfrm>
            <a:off x="609600" y="1905000"/>
            <a:ext cx="7848600" cy="2503170"/>
          </a:xfrm>
          <a:prstGeom prst="rect">
            <a:avLst/>
          </a:prstGeom>
          <a:noFill/>
          <a:ln>
            <a:noFill/>
          </a:ln>
        </p:spPr>
        <p:txBody>
          <a:bodyPr>
            <a:spAutoFit/>
          </a:bodyPr>
          <a:lstStyle/>
          <a:p>
            <a:pPr eaLnBrk="1" hangingPunct="1">
              <a:lnSpc>
                <a:spcPct val="130000"/>
              </a:lnSpc>
              <a:spcBef>
                <a:spcPct val="50000"/>
              </a:spcBef>
            </a:pP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一个电源可以用</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种电路模型来表示：</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spcBef>
                <a:spcPct val="50000"/>
              </a:spcBef>
            </a:pP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电压源</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30000"/>
              </a:lnSpc>
              <a:spcBef>
                <a:spcPct val="50000"/>
              </a:spcBef>
            </a:pP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                  2.</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电流源</a:t>
            </a:r>
            <a:endPar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a:latin typeface="黑体" panose="02010609060101010101" pitchFamily="49" charset="-122"/>
                      <a:ea typeface="黑体" panose="02010609060101010101" pitchFamily="49" charset="-122"/>
                    </a:rPr>
                    <a:t>讲授新知</a:t>
                  </a:r>
                  <a:endParaRPr lang="zh-CN" altLang="en-US" sz="2000">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a:latin typeface="黑体" panose="02010609060101010101" pitchFamily="49" charset="-122"/>
                      <a:ea typeface="黑体" panose="02010609060101010101" pitchFamily="49" charset="-122"/>
                    </a:rPr>
                    <a:t>课堂小结</a:t>
                  </a:r>
                  <a:endParaRPr lang="zh-CN" altLang="en-US" sz="2000">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a:latin typeface="黑体" panose="02010609060101010101" pitchFamily="49" charset="-122"/>
                      <a:ea typeface="黑体" panose="02010609060101010101" pitchFamily="49" charset="-122"/>
                    </a:rPr>
                    <a:t>课后作业</a:t>
                  </a:r>
                  <a:endParaRPr lang="zh-CN" altLang="en-US" sz="2000">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a:solidFill>
                        <a:schemeClr val="tx1"/>
                      </a:solidFill>
                      <a:latin typeface="黑体" panose="02010609060101010101" pitchFamily="49" charset="-122"/>
                      <a:ea typeface="黑体" panose="02010609060101010101" pitchFamily="49" charset="-122"/>
                    </a:rPr>
                    <a:t>课堂导入</a:t>
                  </a:r>
                  <a:endParaRPr lang="zh-CN" altLang="en-US" sz="2000">
                    <a:solidFill>
                      <a:schemeClr val="tx1"/>
                    </a:solidFill>
                    <a:latin typeface="黑体" panose="02010609060101010101" pitchFamily="49" charset="-122"/>
                    <a:ea typeface="黑体" panose="02010609060101010101" pitchFamily="49" charset="-122"/>
                  </a:endParaRPr>
                </a:p>
              </p:txBody>
            </p:sp>
          </p:grpSp>
          <p:cxnSp>
            <p:nvCxnSpPr>
              <p:cNvPr id="20" name="直接连接符 1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3"/>
                                        </p:tgtEl>
                                        <p:attrNameLst>
                                          <p:attrName>style.visibility</p:attrName>
                                        </p:attrNameLst>
                                      </p:cBhvr>
                                      <p:to>
                                        <p:strVal val="visible"/>
                                      </p:to>
                                    </p:set>
                                    <p:anim to="" calcmode="lin" valueType="num">
                                      <p:cBhvr>
                                        <p:cTn id="7" dur="1" fill="hold"/>
                                        <p:tgtEl>
                                          <p:spTgt spid="2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25450" y="1410335"/>
            <a:ext cx="5029200" cy="521970"/>
          </a:xfrm>
          <a:prstGeom prst="rect">
            <a:avLst/>
          </a:prstGeom>
          <a:noFill/>
          <a:ln>
            <a:noFill/>
          </a:ln>
        </p:spPr>
        <p:txBody>
          <a:bodyPr>
            <a:spAutoFit/>
          </a:bodyPr>
          <a:lstStyle/>
          <a:p>
            <a:pPr eaLnBrk="1" hangingPunct="1">
              <a:spcBef>
                <a:spcPct val="50000"/>
              </a:spcBef>
            </a:pP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一、  电压源与电流源</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19" name="Text Box 4"/>
          <p:cNvSpPr txBox="1">
            <a:spLocks noChangeArrowheads="1"/>
          </p:cNvSpPr>
          <p:nvPr>
            <p:custDataLst>
              <p:tags r:id="rId2"/>
            </p:custDataLst>
          </p:nvPr>
        </p:nvSpPr>
        <p:spPr bwMode="auto">
          <a:xfrm>
            <a:off x="863600" y="1999399"/>
            <a:ext cx="3000375" cy="49720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pPr>
            <a:r>
              <a:rPr kumimoji="1" lang="zh-CN" altLang="en-US" sz="2400" b="1" dirty="0">
                <a:solidFill>
                  <a:schemeClr val="lt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400" b="1" dirty="0">
                <a:solidFill>
                  <a:schemeClr val="lt1"/>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400" b="1" dirty="0">
                <a:solidFill>
                  <a:schemeClr val="lt1"/>
                </a:solidFill>
                <a:latin typeface="黑体" panose="02010609060101010101" pitchFamily="49" charset="-122"/>
                <a:ea typeface="黑体" panose="02010609060101010101" pitchFamily="49" charset="-122"/>
                <a:cs typeface="黑体" panose="02010609060101010101" pitchFamily="49" charset="-122"/>
              </a:rPr>
              <a:t>）伏安关系</a:t>
            </a:r>
            <a:endParaRPr kumimoji="1" lang="zh-CN" altLang="en-US" sz="2400" b="1"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Rectangle 7"/>
          <p:cNvSpPr>
            <a:spLocks noChangeArrowheads="1"/>
          </p:cNvSpPr>
          <p:nvPr>
            <p:custDataLst>
              <p:tags r:id="rId3"/>
            </p:custDataLst>
          </p:nvPr>
        </p:nvSpPr>
        <p:spPr bwMode="auto">
          <a:xfrm>
            <a:off x="281780" y="2632781"/>
            <a:ext cx="4164013" cy="3446145"/>
          </a:xfrm>
          <a:prstGeom prst="rect">
            <a:avLst/>
          </a:prstGeom>
          <a:noFill/>
          <a:ln>
            <a:noFill/>
          </a:ln>
        </p:spPr>
        <p:txBody>
          <a:bodyPr lIns="0" tIns="0" rIns="0" bIns="0">
            <a:spAutoFit/>
          </a:bodyPr>
          <a:lstStyle/>
          <a:p>
            <a:pPr algn="ctr">
              <a:lnSpc>
                <a:spcPct val="160000"/>
              </a:lnSpc>
            </a:pPr>
            <a:r>
              <a:rPr kumimoji="1" lang="zh-CN" altLang="en-US" sz="28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电压源：</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i="1" baseline="-25000" dirty="0" err="1">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60000"/>
              </a:lnSpc>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端电压为</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zh-CN" altLang="en-US"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与流过电压源的电流无关，由电源本身确定，电流任意，由外电路确定。</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Rectangle 6"/>
          <p:cNvSpPr>
            <a:spLocks noChangeArrowheads="1"/>
          </p:cNvSpPr>
          <p:nvPr>
            <p:custDataLst>
              <p:tags r:id="rId4"/>
            </p:custDataLst>
          </p:nvPr>
        </p:nvSpPr>
        <p:spPr bwMode="auto">
          <a:xfrm>
            <a:off x="152400" y="2501900"/>
            <a:ext cx="4343400" cy="3594100"/>
          </a:xfrm>
          <a:prstGeom prst="rect">
            <a:avLst/>
          </a:prstGeom>
          <a:gradFill rotWithShape="0">
            <a:gsLst>
              <a:gs pos="0">
                <a:srgbClr val="EBFFEB"/>
              </a:gs>
              <a:gs pos="100000">
                <a:srgbClr val="FFFFFF"/>
              </a:gs>
            </a:gsLst>
            <a:lin ang="5400000" scaled="1"/>
          </a:gradFill>
          <a:ln w="38100">
            <a:solidFill>
              <a:srgbClr val="07931E"/>
            </a:solidFill>
            <a:miter lim="800000"/>
          </a:ln>
          <a:effectLst>
            <a:outerShdw dist="107763" dir="2700000" algn="ctr" rotWithShape="0">
              <a:schemeClr val="lt2"/>
            </a:outerShdw>
          </a:effectLst>
        </p:spPr>
        <p:txBody>
          <a:bodyPr wrap="none" anchor="ctr"/>
          <a:lstStyle/>
          <a:p>
            <a:pPr algn="ctr" eaLnBrk="1" hangingPunct="1"/>
            <a:endParaRPr kumimoji="1" lang="zh-CN" altLang="zh-CN" sz="2400">
              <a:solidFill>
                <a:schemeClr val="dk1"/>
              </a:solidFill>
              <a:latin typeface="黑体" panose="02010609060101010101" pitchFamily="49" charset="-122"/>
              <a:ea typeface="黑体" panose="02010609060101010101" pitchFamily="49" charset="-122"/>
            </a:endParaRPr>
          </a:p>
        </p:txBody>
      </p:sp>
      <p:sp>
        <p:nvSpPr>
          <p:cNvPr id="24" name="Rectangle 7"/>
          <p:cNvSpPr>
            <a:spLocks noChangeArrowheads="1"/>
          </p:cNvSpPr>
          <p:nvPr>
            <p:custDataLst>
              <p:tags r:id="rId5"/>
            </p:custDataLst>
          </p:nvPr>
        </p:nvSpPr>
        <p:spPr bwMode="auto">
          <a:xfrm>
            <a:off x="255905" y="2286000"/>
            <a:ext cx="4164330" cy="3446145"/>
          </a:xfrm>
          <a:prstGeom prst="rect">
            <a:avLst/>
          </a:prstGeom>
          <a:noFill/>
          <a:ln>
            <a:noFill/>
          </a:ln>
        </p:spPr>
        <p:txBody>
          <a:bodyPr lIns="0" tIns="0" rIns="0" bIns="0">
            <a:spAutoFit/>
          </a:bodyPr>
          <a:lstStyle/>
          <a:p>
            <a:pPr algn="ctr">
              <a:lnSpc>
                <a:spcPct val="160000"/>
              </a:lnSpc>
            </a:pPr>
            <a:r>
              <a:rPr kumimoji="1" lang="zh-CN" altLang="en-US" sz="28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电压源：</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i="1" baseline="-25000" dirty="0" err="1">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60000"/>
              </a:lnSpc>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端电压为</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zh-CN" altLang="en-US"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与流过电压源的电流无关，由电源本身确定，电流任意，由外电路确定。</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6" name="Rectangle 9"/>
          <p:cNvSpPr>
            <a:spLocks noChangeArrowheads="1"/>
          </p:cNvSpPr>
          <p:nvPr>
            <p:custDataLst>
              <p:tags r:id="rId6"/>
            </p:custDataLst>
          </p:nvPr>
        </p:nvSpPr>
        <p:spPr bwMode="auto">
          <a:xfrm>
            <a:off x="4648200" y="2501900"/>
            <a:ext cx="4343400" cy="3594100"/>
          </a:xfrm>
          <a:prstGeom prst="rect">
            <a:avLst/>
          </a:prstGeom>
          <a:gradFill rotWithShape="0">
            <a:gsLst>
              <a:gs pos="0">
                <a:srgbClr val="EBFFEB"/>
              </a:gs>
              <a:gs pos="100000">
                <a:srgbClr val="FFFFFF"/>
              </a:gs>
            </a:gsLst>
            <a:lin ang="5400000" scaled="1"/>
          </a:gradFill>
          <a:ln w="38100">
            <a:solidFill>
              <a:srgbClr val="07931E"/>
            </a:solidFill>
            <a:miter lim="800000"/>
          </a:ln>
          <a:effectLst>
            <a:outerShdw dist="107763" dir="2700000" algn="ctr" rotWithShape="0">
              <a:schemeClr val="lt2"/>
            </a:outerShdw>
          </a:effectLst>
        </p:spPr>
        <p:txBody>
          <a:bodyPr wrap="none" anchor="ctr"/>
          <a:lstStyle/>
          <a:p>
            <a:pPr eaLnBrk="1" hangingPunct="1"/>
            <a:endParaRPr lang="zh-CN" altLang="en-US" sz="1800">
              <a:solidFill>
                <a:schemeClr val="dk1"/>
              </a:solidFill>
              <a:latin typeface="黑体" panose="02010609060101010101" pitchFamily="49" charset="-122"/>
              <a:ea typeface="黑体" panose="02010609060101010101" pitchFamily="49" charset="-122"/>
            </a:endParaRPr>
          </a:p>
        </p:txBody>
      </p:sp>
      <p:sp>
        <p:nvSpPr>
          <p:cNvPr id="27" name="Rectangle 10"/>
          <p:cNvSpPr>
            <a:spLocks noChangeArrowheads="1"/>
          </p:cNvSpPr>
          <p:nvPr>
            <p:custDataLst>
              <p:tags r:id="rId7"/>
            </p:custDataLst>
          </p:nvPr>
        </p:nvSpPr>
        <p:spPr bwMode="auto">
          <a:xfrm>
            <a:off x="4800600" y="2286000"/>
            <a:ext cx="3962400" cy="3446145"/>
          </a:xfrm>
          <a:prstGeom prst="rect">
            <a:avLst/>
          </a:prstGeom>
          <a:noFill/>
          <a:ln>
            <a:noFill/>
          </a:ln>
        </p:spPr>
        <p:txBody>
          <a:bodyPr lIns="0" tIns="0" rIns="0" bIns="0">
            <a:spAutoFit/>
          </a:bodyPr>
          <a:lstStyle/>
          <a:p>
            <a:pPr algn="ctr">
              <a:lnSpc>
                <a:spcPct val="160000"/>
              </a:lnSpc>
            </a:pPr>
            <a:r>
              <a:rPr kumimoji="1" lang="zh-CN" altLang="en-US" sz="28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电流源</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i</a:t>
            </a:r>
            <a:r>
              <a:rPr kumimoji="1" lang="en-US" altLang="zh-CN" sz="2800" b="1" i="1" baseline="-25000" dirty="0" err="1">
                <a:solidFill>
                  <a:schemeClr val="dk1"/>
                </a:solidFill>
                <a:latin typeface="黑体" panose="02010609060101010101" pitchFamily="49" charset="-122"/>
                <a:ea typeface="黑体" panose="02010609060101010101" pitchFamily="49" charset="-122"/>
                <a:cs typeface="黑体" panose="02010609060101010101" pitchFamily="49" charset="-122"/>
              </a:rPr>
              <a:t>S</a:t>
            </a:r>
            <a:endPar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60000"/>
              </a:lnSpc>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流过电流为</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kumimoji="1" lang="en-US" altLang="zh-CN"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zh-CN" altLang="en-US" sz="2800" b="1" i="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与电源两端电压无关，由电源本身确定，电压任意，由外电路确定。</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
                                        </p:tgtEl>
                                        <p:attrNameLst>
                                          <p:attrName>style.visibility</p:attrName>
                                        </p:attrNameLst>
                                      </p:cBhvr>
                                      <p:to>
                                        <p:strVal val="visible"/>
                                      </p:to>
                                    </p:set>
                                    <p:anim to="" calcmode="lin" valueType="num">
                                      <p:cBhvr>
                                        <p:cTn id="12" dur="1" fill="hold"/>
                                        <p:tgtEl>
                                          <p:spTgt spid="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2"/>
          <p:cNvSpPr txBox="1">
            <a:spLocks noChangeArrowheads="1"/>
          </p:cNvSpPr>
          <p:nvPr>
            <p:custDataLst>
              <p:tags r:id="rId2"/>
            </p:custDataLst>
          </p:nvPr>
        </p:nvSpPr>
        <p:spPr bwMode="auto">
          <a:xfrm>
            <a:off x="381000" y="1357947"/>
            <a:ext cx="3879850" cy="56515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pPr>
            <a:r>
              <a:rPr kumimoji="1" lang="zh-CN" altLang="en-US" sz="2800" b="1" dirty="0">
                <a:solidFill>
                  <a:schemeClr val="lt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dirty="0">
                <a:solidFill>
                  <a:schemeClr val="lt1"/>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sz="2800" b="1" dirty="0">
                <a:solidFill>
                  <a:schemeClr val="lt1"/>
                </a:solidFill>
                <a:latin typeface="黑体" panose="02010609060101010101" pitchFamily="49" charset="-122"/>
                <a:ea typeface="黑体" panose="02010609060101010101" pitchFamily="49" charset="-122"/>
                <a:cs typeface="黑体" panose="02010609060101010101" pitchFamily="49" charset="-122"/>
              </a:rPr>
              <a:t>）特性曲线与符号</a:t>
            </a:r>
            <a:endParaRPr kumimoji="1" lang="zh-CN" altLang="en-US" sz="2800" b="1"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Text Box 5"/>
          <p:cNvSpPr txBox="1">
            <a:spLocks noChangeArrowheads="1"/>
          </p:cNvSpPr>
          <p:nvPr/>
        </p:nvSpPr>
        <p:spPr bwMode="auto">
          <a:xfrm>
            <a:off x="320067" y="1900270"/>
            <a:ext cx="762000" cy="2061210"/>
          </a:xfrm>
          <a:prstGeom prst="rect">
            <a:avLst/>
          </a:prstGeom>
          <a:noFill/>
          <a:ln>
            <a:noFill/>
          </a:ln>
        </p:spPr>
        <p:txBody>
          <a:bodyPr>
            <a:spAutoFit/>
          </a:bodyPr>
          <a:lstStyle/>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电</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压</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源</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20" name="Text Box 6"/>
          <p:cNvSpPr txBox="1">
            <a:spLocks noChangeArrowheads="1"/>
          </p:cNvSpPr>
          <p:nvPr/>
        </p:nvSpPr>
        <p:spPr bwMode="auto">
          <a:xfrm>
            <a:off x="304800" y="4114800"/>
            <a:ext cx="914400" cy="2061210"/>
          </a:xfrm>
          <a:prstGeom prst="rect">
            <a:avLst/>
          </a:prstGeom>
          <a:noFill/>
          <a:ln>
            <a:noFill/>
          </a:ln>
        </p:spPr>
        <p:txBody>
          <a:bodyPr>
            <a:spAutoFit/>
          </a:bodyPr>
          <a:lstStyle/>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电</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流</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eaLnBrk="1" hangingPunct="1">
              <a:spcBef>
                <a:spcPct val="50000"/>
              </a:spcBef>
            </a:pPr>
            <a:r>
              <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源</a:t>
            </a:r>
            <a:endParaRPr kumimoji="1"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pic>
        <p:nvPicPr>
          <p:cNvPr id="21" name="Picture 9"/>
          <p:cNvPicPr>
            <a:picLocks noChangeAspect="1" noChangeArrowheads="1"/>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bwMode="auto">
          <a:xfrm>
            <a:off x="1219200" y="1933575"/>
            <a:ext cx="3486150" cy="21812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2"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1900270"/>
            <a:ext cx="2667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7775" y="4234272"/>
            <a:ext cx="3429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4495800"/>
            <a:ext cx="26574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
                                        </p:tgtEl>
                                        <p:attrNameLst>
                                          <p:attrName>style.visibility</p:attrName>
                                        </p:attrNameLst>
                                      </p:cBhvr>
                                      <p:to>
                                        <p:strVal val="visible"/>
                                      </p:to>
                                    </p:set>
                                    <p:anim to="" calcmode="lin" valueType="num">
                                      <p:cBhvr>
                                        <p:cTn id="12" dur="1" fill="hold"/>
                                        <p:tgtEl>
                                          <p:spTgt spid="19"/>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0"/>
                                        </p:tgtEl>
                                        <p:attrNameLst>
                                          <p:attrName>style.visibility</p:attrName>
                                        </p:attrNameLst>
                                      </p:cBhvr>
                                      <p:to>
                                        <p:strVal val="visible"/>
                                      </p:to>
                                    </p:set>
                                    <p:anim to="" calcmode="lin" valueType="num">
                                      <p:cBhvr>
                                        <p:cTn id="17" dur="1" fill="hold"/>
                                        <p:tgtEl>
                                          <p:spTgt spid="2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autoUpdateAnimBg="0"/>
      <p:bldP spid="2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10"/>
          <p:cNvSpPr txBox="1">
            <a:spLocks noChangeArrowheads="1"/>
          </p:cNvSpPr>
          <p:nvPr/>
        </p:nvSpPr>
        <p:spPr bwMode="auto">
          <a:xfrm>
            <a:off x="425449" y="1410335"/>
            <a:ext cx="5547333" cy="521970"/>
          </a:xfrm>
          <a:prstGeom prst="rect">
            <a:avLst/>
          </a:prstGeom>
          <a:noFill/>
          <a:ln>
            <a:noFill/>
          </a:ln>
        </p:spPr>
        <p:txBody>
          <a:bodyPr wrap="square">
            <a:spAutoFit/>
          </a:bodyPr>
          <a:lstStyle/>
          <a:p>
            <a:pPr eaLnBrk="1" hangingPunct="1">
              <a:spcBef>
                <a:spcPct val="50000"/>
              </a:spcBef>
            </a:pPr>
            <a:r>
              <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二、  电压源与电流源的等效变换</a:t>
            </a:r>
            <a:endParaRPr kumimoji="1"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562" y="2061835"/>
            <a:ext cx="493395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2"/>
          <p:cNvSpPr>
            <a:spLocks noChangeArrowheads="1"/>
          </p:cNvSpPr>
          <p:nvPr>
            <p:custDataLst>
              <p:tags r:id="rId3"/>
            </p:custDataLst>
          </p:nvPr>
        </p:nvSpPr>
        <p:spPr bwMode="auto">
          <a:xfrm>
            <a:off x="863599" y="4519285"/>
            <a:ext cx="7372151" cy="1506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kumimoji="1"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可见一个实际电源可用两种电路模型表示：一种为电压源</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Us</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和内阻</a:t>
            </a:r>
            <a:r>
              <a:rPr kumimoji="1" lang="en-US" altLang="zh-CN" sz="3200"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r</a:t>
            </a:r>
            <a:r>
              <a:rPr kumimoji="1" lang="en-US" altLang="zh-CN" sz="2800" b="1" dirty="0" err="1">
                <a:solidFill>
                  <a:schemeClr val="dk1"/>
                </a:solidFill>
                <a:latin typeface="黑体" panose="02010609060101010101" pitchFamily="49" charset="-122"/>
                <a:ea typeface="黑体" panose="02010609060101010101" pitchFamily="49" charset="-122"/>
                <a:cs typeface="黑体" panose="02010609060101010101" pitchFamily="49" charset="-122"/>
              </a:rPr>
              <a:t>o</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串联</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另一种为电流源</a:t>
            </a:r>
            <a:r>
              <a:rPr kumimoji="1" lang="en-US" altLang="zh-CN" sz="2800" b="1" i="1" dirty="0">
                <a:solidFill>
                  <a:schemeClr val="dk1"/>
                </a:solidFill>
                <a:latin typeface="黑体" panose="02010609060101010101" pitchFamily="49" charset="-122"/>
                <a:ea typeface="黑体" panose="02010609060101010101" pitchFamily="49" charset="-122"/>
                <a:cs typeface="黑体" panose="02010609060101010101" pitchFamily="49" charset="-122"/>
              </a:rPr>
              <a:t>Is</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和内阻</a:t>
            </a:r>
            <a:r>
              <a:rPr kumimoji="1" lang="en-US" altLang="zh-CN" sz="3200"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r</a:t>
            </a:r>
            <a:r>
              <a:rPr kumimoji="1" lang="en-US" altLang="zh-CN" sz="2800" b="1" dirty="0" err="1">
                <a:solidFill>
                  <a:schemeClr val="dk1"/>
                </a:solidFill>
                <a:latin typeface="黑体" panose="02010609060101010101" pitchFamily="49" charset="-122"/>
                <a:ea typeface="黑体" panose="02010609060101010101" pitchFamily="49" charset="-122"/>
                <a:cs typeface="黑体" panose="02010609060101010101" pitchFamily="49" charset="-122"/>
              </a:rPr>
              <a:t>s</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并联。</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4"/>
          <p:cNvSpPr txBox="1">
            <a:spLocks noChangeArrowheads="1"/>
          </p:cNvSpPr>
          <p:nvPr/>
        </p:nvSpPr>
        <p:spPr bwMode="auto">
          <a:xfrm>
            <a:off x="570085" y="1854741"/>
            <a:ext cx="7848600" cy="1173480"/>
          </a:xfrm>
          <a:prstGeom prst="rect">
            <a:avLst/>
          </a:prstGeom>
          <a:noFill/>
          <a:ln>
            <a:noFill/>
          </a:ln>
        </p:spPr>
        <p:txBody>
          <a:bodyPr>
            <a:spAutoFit/>
          </a:bodyPr>
          <a:lstStyle/>
          <a:p>
            <a:pPr eaLnBrk="1" hangingPunct="1">
              <a:lnSpc>
                <a:spcPct val="110000"/>
              </a:lnSpc>
              <a:spcBef>
                <a:spcPct val="50000"/>
              </a:spcBef>
            </a:pPr>
            <a:r>
              <a:rPr kumimoji="1" lang="zh-CN" altLang="en-US" sz="3200" b="1" dirty="0">
                <a:solidFill>
                  <a:srgbClr val="000000"/>
                </a:solidFill>
                <a:latin typeface="黑体" panose="02010609060101010101" pitchFamily="49" charset="-122"/>
                <a:ea typeface="黑体" panose="02010609060101010101" pitchFamily="49" charset="-122"/>
              </a:rPr>
              <a:t>同一个实际电源的两种模型对</a:t>
            </a:r>
            <a:r>
              <a:rPr kumimoji="1" lang="zh-CN" altLang="en-US" sz="3200" b="1" u="sng"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外电路</a:t>
            </a:r>
            <a:r>
              <a:rPr kumimoji="1" lang="zh-CN" altLang="en-US" sz="3200" b="1" dirty="0">
                <a:solidFill>
                  <a:srgbClr val="000000"/>
                </a:solidFill>
                <a:latin typeface="黑体" panose="02010609060101010101" pitchFamily="49" charset="-122"/>
                <a:ea typeface="黑体" panose="02010609060101010101" pitchFamily="49" charset="-122"/>
              </a:rPr>
              <a:t>等效，等效条件为：</a:t>
            </a:r>
            <a:endParaRPr kumimoji="1" lang="zh-CN" altLang="en-US" sz="3200" b="1" dirty="0">
              <a:solidFill>
                <a:srgbClr val="000000"/>
              </a:solidFill>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custDataLst>
              <p:tags r:id="rId2"/>
            </p:custDataLst>
          </p:nvPr>
        </p:nvGraphicFramePr>
        <p:xfrm>
          <a:off x="1987685" y="3180758"/>
          <a:ext cx="1828800" cy="820738"/>
        </p:xfrm>
        <a:graphic>
          <a:graphicData uri="http://schemas.openxmlformats.org/presentationml/2006/ole">
            <mc:AlternateContent xmlns:mc="http://schemas.openxmlformats.org/markup-compatibility/2006">
              <mc:Choice xmlns:v="urn:schemas-microsoft-com:vml" Requires="v">
                <p:oleObj spid="_x0000_s8204" name="公式" r:id="rId3" imgW="508000" imgH="228600" progId="Equation.3">
                  <p:embed/>
                </p:oleObj>
              </mc:Choice>
              <mc:Fallback>
                <p:oleObj name="公式" r:id="rId3" imgW="508000" imgH="228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7685" y="3180758"/>
                        <a:ext cx="1828800" cy="82073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对象 4"/>
          <p:cNvGraphicFramePr>
            <a:graphicFrameLocks noChangeAspect="1"/>
          </p:cNvGraphicFramePr>
          <p:nvPr>
            <p:custDataLst>
              <p:tags r:id="rId5"/>
            </p:custDataLst>
          </p:nvPr>
        </p:nvGraphicFramePr>
        <p:xfrm>
          <a:off x="5586412" y="3180758"/>
          <a:ext cx="1600200" cy="914400"/>
        </p:xfrm>
        <a:graphic>
          <a:graphicData uri="http://schemas.openxmlformats.org/presentationml/2006/ole">
            <mc:AlternateContent xmlns:mc="http://schemas.openxmlformats.org/markup-compatibility/2006">
              <mc:Choice xmlns:v="urn:schemas-microsoft-com:vml" Requires="v">
                <p:oleObj spid="_x0000_s8205" name="公式" r:id="rId6" imgW="457200" imgH="431800" progId="Equation.3">
                  <p:embed/>
                </p:oleObj>
              </mc:Choice>
              <mc:Fallback>
                <p:oleObj name="公式" r:id="rId6" imgW="457200" imgH="4318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6412" y="3180758"/>
                        <a:ext cx="1600200" cy="9144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 name="Text Box 7"/>
          <p:cNvSpPr txBox="1">
            <a:spLocks noChangeArrowheads="1"/>
          </p:cNvSpPr>
          <p:nvPr/>
        </p:nvSpPr>
        <p:spPr bwMode="auto">
          <a:xfrm>
            <a:off x="4305300" y="3286141"/>
            <a:ext cx="685800" cy="583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b="1" dirty="0">
                <a:solidFill>
                  <a:srgbClr val="000000"/>
                </a:solidFill>
                <a:latin typeface="黑体" panose="02010609060101010101" pitchFamily="49" charset="-122"/>
                <a:ea typeface="黑体" panose="02010609060101010101" pitchFamily="49" charset="-122"/>
              </a:rPr>
              <a:t>或</a:t>
            </a:r>
            <a:endParaRPr kumimoji="1" lang="zh-CN" altLang="en-US" b="1" dirty="0">
              <a:solidFill>
                <a:srgbClr val="000000"/>
              </a:solidFill>
              <a:latin typeface="黑体" panose="02010609060101010101" pitchFamily="49" charset="-122"/>
              <a:ea typeface="黑体" panose="02010609060101010101" pitchFamily="49" charset="-122"/>
            </a:endParaRPr>
          </a:p>
        </p:txBody>
      </p:sp>
      <p:sp>
        <p:nvSpPr>
          <p:cNvPr id="21" name="Text Box 8"/>
          <p:cNvSpPr txBox="1">
            <a:spLocks noChangeArrowheads="1"/>
          </p:cNvSpPr>
          <p:nvPr/>
        </p:nvSpPr>
        <p:spPr bwMode="auto">
          <a:xfrm>
            <a:off x="2223135" y="4837387"/>
            <a:ext cx="5334000" cy="583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b="1" dirty="0">
                <a:solidFill>
                  <a:srgbClr val="000000"/>
                </a:solidFill>
                <a:latin typeface="黑体" panose="02010609060101010101" pitchFamily="49" charset="-122"/>
                <a:ea typeface="黑体" panose="02010609060101010101" pitchFamily="49" charset="-122"/>
              </a:rPr>
              <a:t>且两种电源模型的内阻相等</a:t>
            </a:r>
            <a:endParaRPr kumimoji="1" lang="zh-CN" altLang="en-US" b="1" dirty="0">
              <a:solidFill>
                <a:srgbClr val="000000"/>
              </a:solidFill>
              <a:latin typeface="黑体" panose="02010609060101010101" pitchFamily="49" charset="-122"/>
              <a:ea typeface="黑体" panose="02010609060101010101" pitchFamily="49" charset="-122"/>
            </a:endParaRPr>
          </a:p>
        </p:txBody>
      </p:sp>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3" name="直接连接符 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4"/>
                                        </p:tgtEl>
                                        <p:attrNameLst>
                                          <p:attrName>style.visibility</p:attrName>
                                        </p:attrNameLst>
                                      </p:cBhvr>
                                      <p:to>
                                        <p:strVal val="visible"/>
                                      </p:to>
                                    </p:set>
                                    <p:anim to="" calcmode="lin" valueType="num">
                                      <p:cBhvr>
                                        <p:cTn id="12" dur="1" fill="hold"/>
                                        <p:tgtEl>
                                          <p:spTgt spid="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5"/>
                                        </p:tgtEl>
                                        <p:attrNameLst>
                                          <p:attrName>style.visibility</p:attrName>
                                        </p:attrNameLst>
                                      </p:cBhvr>
                                      <p:to>
                                        <p:strVal val="visible"/>
                                      </p:to>
                                    </p:set>
                                    <p:anim to="" calcmode="lin" valueType="num">
                                      <p:cBhvr>
                                        <p:cTn id="17" dur="1" fill="hold"/>
                                        <p:tgtEl>
                                          <p:spTgt spid="5"/>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0"/>
                                        </p:tgtEl>
                                        <p:attrNameLst>
                                          <p:attrName>style.visibility</p:attrName>
                                        </p:attrNameLst>
                                      </p:cBhvr>
                                      <p:to>
                                        <p:strVal val="visible"/>
                                      </p:to>
                                    </p:set>
                                    <p:anim to="" calcmode="lin" valueType="num">
                                      <p:cBhvr>
                                        <p:cTn id="22" dur="1" fill="hold"/>
                                        <p:tgtEl>
                                          <p:spTgt spid="20"/>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1"/>
                                        </p:tgtEl>
                                        <p:attrNameLst>
                                          <p:attrName>style.visibility</p:attrName>
                                        </p:attrNameLst>
                                      </p:cBhvr>
                                      <p:to>
                                        <p:strVal val="visible"/>
                                      </p:to>
                                    </p:set>
                                    <p:anim to="" calcmode="lin" valueType="num">
                                      <p:cBhvr>
                                        <p:cTn id="27" dur="1" fill="hold"/>
                                        <p:tgtEl>
                                          <p:spTgt spid="2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20" grpId="0" autoUpdateAnimBg="0"/>
      <p:bldP spid="21"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457200" y="1600200"/>
            <a:ext cx="45720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例</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2.2.1】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如图</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2.2.6</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所示的电路，已知电源电动势</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E</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 6 V</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，内阻</a:t>
            </a:r>
            <a:r>
              <a:rPr lang="en-US" altLang="zh-CN" b="1" i="1" dirty="0" err="1">
                <a:solidFill>
                  <a:schemeClr val="dk1"/>
                </a:solidFill>
                <a:latin typeface="黑体" panose="02010609060101010101" pitchFamily="49" charset="-122"/>
                <a:ea typeface="黑体" panose="02010609060101010101" pitchFamily="49" charset="-122"/>
                <a:cs typeface="黑体" panose="02010609060101010101" pitchFamily="49" charset="-122"/>
              </a:rPr>
              <a:t>r</a:t>
            </a:r>
            <a:r>
              <a:rPr lang="en-US" altLang="zh-CN" b="1" dirty="0" err="1">
                <a:solidFill>
                  <a:schemeClr val="dk1"/>
                </a:solidFill>
                <a:latin typeface="黑体" panose="02010609060101010101" pitchFamily="49" charset="-122"/>
                <a:ea typeface="黑体" panose="02010609060101010101" pitchFamily="49" charset="-122"/>
                <a:cs typeface="黑体" panose="02010609060101010101" pitchFamily="49" charset="-122"/>
              </a:rPr>
              <a:t>o</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 0.2 </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，当接上</a:t>
            </a:r>
            <a:r>
              <a:rPr lang="en-US" altLang="zh-CN" b="1" i="1" dirty="0">
                <a:solidFill>
                  <a:schemeClr val="dk1"/>
                </a:solidFill>
                <a:latin typeface="黑体" panose="02010609060101010101" pitchFamily="49" charset="-122"/>
                <a:ea typeface="黑体" panose="02010609060101010101" pitchFamily="49" charset="-122"/>
                <a:cs typeface="黑体" panose="02010609060101010101" pitchFamily="49" charset="-122"/>
              </a:rPr>
              <a:t>R </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5.8</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负载时，分别用电压源模型和电流源模型计算负载消耗的功率和内阻消耗的功率。</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590800"/>
            <a:ext cx="4038600"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104140" y="361315"/>
            <a:ext cx="9046210" cy="732155"/>
            <a:chOff x="164" y="569"/>
            <a:chExt cx="14246" cy="1153"/>
          </a:xfrm>
        </p:grpSpPr>
        <p:sp>
          <p:nvSpPr>
            <p:cNvPr id="13" name="文本框 12"/>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电压源与电流源</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及其等效变换</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0" name="直接连接符 1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UNIT_SHADOW_SCHEMECOLOR_INDEX_BRIGHTNESS" val="0"/>
  <p:tag name="KSO_WM_UNIT_SHADOW_SCHEMECOLOR_INDEX" val="16"/>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SHADOW_SCHEMECOLOR_INDEX_BRIGHTNESS" val="0"/>
  <p:tag name="KSO_WM_UNIT_SHADOW_SCHEMECOLOR_INDEX" val="16"/>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14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9.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61.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2.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2336</Words>
  <Application>WPS 演示</Application>
  <PresentationFormat>全屏显示(4:3)</PresentationFormat>
  <Paragraphs>246</Paragraphs>
  <Slides>15</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2</vt:i4>
      </vt:variant>
      <vt:variant>
        <vt:lpstr>幻灯片标题</vt:lpstr>
      </vt:variant>
      <vt:variant>
        <vt:i4>15</vt:i4>
      </vt:variant>
    </vt:vector>
  </HeadingPairs>
  <TitlesOfParts>
    <vt:vector size="30" baseType="lpstr">
      <vt:lpstr>Arial</vt:lpstr>
      <vt:lpstr>宋体</vt:lpstr>
      <vt:lpstr>Wingdings</vt:lpstr>
      <vt:lpstr>Calibri</vt:lpstr>
      <vt:lpstr>Arial</vt:lpstr>
      <vt:lpstr>微软雅黑</vt:lpstr>
      <vt:lpstr>黑体</vt:lpstr>
      <vt:lpstr>Adobe 黑体 Std R</vt:lpstr>
      <vt:lpstr>Symbol</vt:lpstr>
      <vt:lpstr>Cambria Math</vt:lpstr>
      <vt:lpstr>Arial Unicode MS</vt:lpstr>
      <vt:lpstr>第一PPT模板网-WWW.1PPT.COM</vt:lpstr>
      <vt:lpstr>Office 主题</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1232</cp:revision>
  <dcterms:created xsi:type="dcterms:W3CDTF">2015-12-14T01:43:00Z</dcterms:created>
  <dcterms:modified xsi:type="dcterms:W3CDTF">2025-09-03T05:55:36Z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3EAAA7BFDC2749318FE88A6350B2B3DC_13</vt:lpwstr>
  </property>
  <property fmtid="{D5CDD505-2E9C-101B-9397-08002B2CF9AE}" pid="3" name="KSOProductBuildVer">
    <vt:lpwstr>2052-12.1.0.22529</vt:lpwstr>
  </property>
</Properties>
</file>